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6" r:id="rId6"/>
    <p:sldId id="267" r:id="rId7"/>
    <p:sldId id="268" r:id="rId8"/>
    <p:sldId id="270" r:id="rId9"/>
    <p:sldId id="271" r:id="rId10"/>
    <p:sldId id="272" r:id="rId11"/>
    <p:sldId id="273" r:id="rId12"/>
    <p:sldId id="279" r:id="rId13"/>
    <p:sldId id="28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70" d="100"/>
          <a:sy n="70" d="100"/>
        </p:scale>
        <p:origin x="-1302" y="-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15.02.2021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1\Desktop\для презентации\depositphotos_240831514-stock-illustration-blue-polygonal-mosaic-background-creative.jpg"/>
          <p:cNvPicPr>
            <a:picLocks noChangeAspect="1" noChangeArrowheads="1"/>
          </p:cNvPicPr>
          <p:nvPr/>
        </p:nvPicPr>
        <p:blipFill>
          <a:blip r:embed="rId2" cstate="print"/>
          <a:srcRect/>
          <a:stretch>
            <a:fillRect/>
          </a:stretch>
        </p:blipFill>
        <p:spPr bwMode="auto">
          <a:xfrm>
            <a:off x="0" y="0"/>
            <a:ext cx="9144000" cy="6857999"/>
          </a:xfrm>
          <a:prstGeom prst="rect">
            <a:avLst/>
          </a:prstGeom>
          <a:noFill/>
        </p:spPr>
      </p:pic>
      <p:sp>
        <p:nvSpPr>
          <p:cNvPr id="2" name="Заголовок 1"/>
          <p:cNvSpPr>
            <a:spLocks noGrp="1"/>
          </p:cNvSpPr>
          <p:nvPr>
            <p:ph type="ctrTitle"/>
          </p:nvPr>
        </p:nvSpPr>
        <p:spPr>
          <a:xfrm>
            <a:off x="685800" y="500042"/>
            <a:ext cx="7772400" cy="3100409"/>
          </a:xfrm>
        </p:spPr>
        <p:txBody>
          <a:bodyPr>
            <a:noAutofit/>
          </a:bodyPr>
          <a:lstStyle/>
          <a:p>
            <a:r>
              <a:rPr lang="ru-RU" sz="4000" dirty="0" smtClean="0">
                <a:solidFill>
                  <a:schemeClr val="tx2"/>
                </a:solidFill>
              </a:rPr>
              <a:t>Тема:</a:t>
            </a:r>
            <a:r>
              <a:rPr lang="ru-RU" sz="4000" dirty="0" smtClean="0"/>
              <a:t/>
            </a:r>
            <a:br>
              <a:rPr lang="ru-RU" sz="4000" dirty="0" smtClean="0"/>
            </a:br>
            <a:r>
              <a:rPr lang="ru-RU" sz="4000" dirty="0" smtClean="0">
                <a:solidFill>
                  <a:srgbClr val="002060"/>
                </a:solidFill>
              </a:rPr>
              <a:t>Пальчиковые игры как средство развития моторной сферы у детей дошкольного </a:t>
            </a:r>
            <a:r>
              <a:rPr lang="ru-RU" sz="4000" dirty="0" smtClean="0">
                <a:solidFill>
                  <a:srgbClr val="002060"/>
                </a:solidFill>
              </a:rPr>
              <a:t>возраста</a:t>
            </a:r>
            <a:endParaRPr lang="ru-RU" sz="4000" dirty="0">
              <a:solidFill>
                <a:srgbClr val="002060"/>
              </a:solidFill>
            </a:endParaRPr>
          </a:p>
        </p:txBody>
      </p:sp>
      <p:sp>
        <p:nvSpPr>
          <p:cNvPr id="3" name="Подзаголовок 2"/>
          <p:cNvSpPr>
            <a:spLocks noGrp="1"/>
          </p:cNvSpPr>
          <p:nvPr>
            <p:ph type="subTitle" idx="1"/>
          </p:nvPr>
        </p:nvSpPr>
        <p:spPr/>
        <p:txBody>
          <a:bodyPr/>
          <a:lstStyle/>
          <a:p>
            <a:pPr algn="r"/>
            <a:r>
              <a:rPr lang="ru-RU" dirty="0" smtClean="0">
                <a:solidFill>
                  <a:schemeClr val="tx1"/>
                </a:solidFill>
              </a:rPr>
              <a:t>Подготовила:</a:t>
            </a:r>
          </a:p>
          <a:p>
            <a:pPr algn="r"/>
            <a:r>
              <a:rPr lang="ru-RU" dirty="0" smtClean="0">
                <a:solidFill>
                  <a:schemeClr val="tx1"/>
                </a:solidFill>
              </a:rPr>
              <a:t>Воспитатель: </a:t>
            </a:r>
            <a:r>
              <a:rPr lang="ru-RU" dirty="0" err="1" smtClean="0">
                <a:solidFill>
                  <a:schemeClr val="tx1"/>
                </a:solidFill>
              </a:rPr>
              <a:t>Дамбаа</a:t>
            </a:r>
            <a:r>
              <a:rPr lang="ru-RU" dirty="0" smtClean="0">
                <a:solidFill>
                  <a:schemeClr val="tx1"/>
                </a:solidFill>
              </a:rPr>
              <a:t> </a:t>
            </a:r>
            <a:r>
              <a:rPr lang="ru-RU" dirty="0" err="1" smtClean="0">
                <a:solidFill>
                  <a:schemeClr val="tx1"/>
                </a:solidFill>
              </a:rPr>
              <a:t>Чинчи</a:t>
            </a:r>
            <a:r>
              <a:rPr lang="ru-RU" dirty="0" smtClean="0">
                <a:solidFill>
                  <a:schemeClr val="tx1"/>
                </a:solidFill>
              </a:rPr>
              <a:t> Геннадьевна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fontScale="92500" lnSpcReduction="10000"/>
          </a:bodyPr>
          <a:lstStyle/>
          <a:p>
            <a:endParaRPr lang="ru-RU" dirty="0" smtClean="0"/>
          </a:p>
          <a:p>
            <a:pPr>
              <a:buNone/>
            </a:pPr>
            <a:endParaRPr lang="ru-RU" b="1" dirty="0" smtClean="0"/>
          </a:p>
          <a:p>
            <a:pPr>
              <a:buNone/>
            </a:pPr>
            <a:endParaRPr lang="ru-RU" b="1" dirty="0" smtClean="0"/>
          </a:p>
          <a:p>
            <a:r>
              <a:rPr lang="ru-RU" sz="2400" dirty="0" smtClean="0"/>
              <a:t>4. Пальчиковые игры в сочетании с </a:t>
            </a:r>
            <a:r>
              <a:rPr lang="ru-RU" sz="2400" dirty="0" err="1" smtClean="0"/>
              <a:t>самомассажем</a:t>
            </a:r>
            <a:r>
              <a:rPr lang="ru-RU" sz="2400" dirty="0" smtClean="0"/>
              <a:t> кистей и пальцев рук. Предложены И. </a:t>
            </a:r>
            <a:r>
              <a:rPr lang="ru-RU" sz="2400" dirty="0" err="1" smtClean="0"/>
              <a:t>Деннисоном</a:t>
            </a:r>
            <a:r>
              <a:rPr lang="ru-RU" sz="2400" dirty="0" smtClean="0"/>
              <a:t> и Г. </a:t>
            </a:r>
            <a:r>
              <a:rPr lang="ru-RU" sz="2400" dirty="0" err="1" smtClean="0"/>
              <a:t>Деннисоном</a:t>
            </a:r>
            <a:r>
              <a:rPr lang="ru-RU" sz="2400" dirty="0" smtClean="0"/>
              <a:t>. С помощью таких упражнений компенсируется работа левого полушария. Их выполнение требует от ребёнка внимания, сосредоточенности. В данных играх используются традиционные для массажа движения — разминание, растирание, надавливание, пощипывание (от периферии к центру). «Помоем руки под горячей струёй воды», «Надеваем перчатки», «Засолка капусты», «Согреем руки», «Молоточек», «Гуси щиплют травку». Для более эффективного </a:t>
            </a:r>
            <a:r>
              <a:rPr lang="ru-RU" sz="2400" dirty="0" err="1" smtClean="0"/>
              <a:t>самомассажа</a:t>
            </a:r>
            <a:r>
              <a:rPr lang="ru-RU" sz="2400" dirty="0" smtClean="0"/>
              <a:t> кисти рук можно использовать грецкий орех, каштан, массажный мячик, карандаш.</a:t>
            </a:r>
          </a:p>
          <a:p>
            <a:endParaRPr lang="ru-RU"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a:bodyPr>
          <a:lstStyle/>
          <a:p>
            <a:endParaRPr lang="ru-RU" dirty="0" smtClean="0"/>
          </a:p>
          <a:p>
            <a:pPr>
              <a:buNone/>
            </a:pPr>
            <a:endParaRPr lang="ru-RU" b="1" dirty="0" smtClean="0"/>
          </a:p>
          <a:p>
            <a:pPr>
              <a:buNone/>
            </a:pPr>
            <a:endParaRPr lang="ru-RU" b="1" dirty="0" smtClean="0"/>
          </a:p>
          <a:p>
            <a:r>
              <a:rPr lang="ru-RU" sz="2400" dirty="0" smtClean="0"/>
              <a:t>5. Театр в руке. Позволяет повысить общий тонус, развивает внимание и память, снимает </a:t>
            </a:r>
            <a:r>
              <a:rPr lang="ru-RU" sz="2400" dirty="0" err="1" smtClean="0"/>
              <a:t>психоэмоциональное</a:t>
            </a:r>
            <a:r>
              <a:rPr lang="ru-RU" sz="2400" dirty="0" smtClean="0"/>
              <a:t> напряжение.</a:t>
            </a:r>
            <a:endParaRPr lang="ru-RU"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a:bodyPr>
          <a:lstStyle/>
          <a:p>
            <a:endParaRPr lang="ru-RU" dirty="0" smtClean="0"/>
          </a:p>
          <a:p>
            <a:pPr>
              <a:buNone/>
            </a:pPr>
            <a:endParaRPr lang="ru-RU" b="1" dirty="0" smtClean="0"/>
          </a:p>
          <a:p>
            <a:pPr>
              <a:buNone/>
            </a:pPr>
            <a:endParaRPr lang="ru-RU" b="1" dirty="0" smtClean="0"/>
          </a:p>
          <a:p>
            <a:endParaRPr lang="ru-RU" sz="2400" dirty="0" smtClean="0"/>
          </a:p>
        </p:txBody>
      </p:sp>
      <p:sp>
        <p:nvSpPr>
          <p:cNvPr id="29697" name="Rectangle 1"/>
          <p:cNvSpPr>
            <a:spLocks noChangeArrowheads="1"/>
          </p:cNvSpPr>
          <p:nvPr/>
        </p:nvSpPr>
        <p:spPr bwMode="auto">
          <a:xfrm>
            <a:off x="1285852" y="255303"/>
            <a:ext cx="7358114"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b="1" dirty="0" smtClean="0">
              <a:solidFill>
                <a:srgbClr val="291E1E"/>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b="1" dirty="0" smtClean="0">
              <a:solidFill>
                <a:srgbClr val="291E1E"/>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b="1" dirty="0" smtClean="0">
              <a:solidFill>
                <a:srgbClr val="291E1E"/>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Виды работы на занятиях с детьми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Обучая английскому языку в  детском саду, используются такие виды работы с детьми, которые соответствовали бы возрастным и индивидуальным особенностям наших воспитанников:</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1)   работа над произношением: скороговорки, рифмовки, сказки, считалки;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2)   работа с предметами: описание, диалог с игрушкой, игры и сказки;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3)   работа с картинкой: описание, детализация, диалог, игры, сравнение;</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4) разучивание и декламация стихотворений, </a:t>
            </a:r>
            <a:r>
              <a:rPr kumimoji="0" lang="ru-RU" sz="1600" b="0" i="0" u="none" strike="noStrike" cap="none" normalizeH="0" baseline="0" dirty="0" err="1" smtClean="0">
                <a:ln>
                  <a:noFill/>
                </a:ln>
                <a:solidFill>
                  <a:srgbClr val="291E1E"/>
                </a:solidFill>
                <a:effectLst/>
                <a:latin typeface="Calibri" pitchFamily="34" charset="0"/>
                <a:ea typeface="Times New Roman" pitchFamily="18" charset="0"/>
                <a:cs typeface="Times New Roman" pitchFamily="18" charset="0"/>
              </a:rPr>
              <a:t>потешек</a:t>
            </a: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 считалок, скороговорок, рифмовок;</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5) разучивание песен: конкурс исполнителей, караоке, командный турнир, инсценировка;</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6)  драматизация коротких рассказов, историй, сказок и пьес (пальчиковый театр, маски,;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7) подвижные игры: игры с мячом, "цепочка" с игрушкой, зарядки, физкультминутки, танцы и хороводы, команды в движении;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8)  спокойные игры: настольные, лото, загадки;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9)  творческие и ситуативные игры: ролевые игры, интервью, бытовые сюжеты;</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10) воспроизведение ситуативных диалогов;</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11) рассказ по картинке: сопоставление, описание, сравнение, воображение с прогнозированием</a:t>
            </a:r>
            <a:r>
              <a:rPr kumimoji="0" lang="ru-RU" sz="1200" b="0" i="0" u="none" strike="noStrike" cap="none" normalizeH="0" baseline="0" dirty="0" smtClean="0">
                <a:ln>
                  <a:noFill/>
                </a:ln>
                <a:solidFill>
                  <a:srgbClr val="291E1E"/>
                </a:solidFill>
                <a:effectLst/>
                <a:latin typeface="Calibri" pitchFamily="34" charset="0"/>
                <a:ea typeface="Times New Roman" pitchFamily="18"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fontScale="55000" lnSpcReduction="20000"/>
          </a:bodyPr>
          <a:lstStyle/>
          <a:p>
            <a:endParaRPr lang="ru-RU" dirty="0" smtClean="0"/>
          </a:p>
          <a:p>
            <a:pPr>
              <a:buNone/>
            </a:pPr>
            <a:endParaRPr lang="ru-RU" b="1" dirty="0" smtClean="0"/>
          </a:p>
          <a:p>
            <a:pPr>
              <a:buNone/>
            </a:pPr>
            <a:endParaRPr lang="ru-RU" b="1" dirty="0" smtClean="0"/>
          </a:p>
          <a:p>
            <a:r>
              <a:rPr lang="ru-RU" sz="2400" b="1" dirty="0" smtClean="0"/>
              <a:t>Методические рекомендации к проведению пальчиковых игр:</a:t>
            </a:r>
            <a:endParaRPr lang="ru-RU" sz="2400" dirty="0" smtClean="0"/>
          </a:p>
          <a:p>
            <a:pPr lvl="0"/>
            <a:r>
              <a:rPr lang="ru-RU" sz="2400" dirty="0" smtClean="0"/>
              <a:t>Перед игрой обсуждаем её содержание, сразу при этом отрабатывая необходимые жесты, комбинации пальцев, движения. Это не только позволяет подготавливать детей к правильному выполнению упражнений, но и создаёт необходимый эмоциональный настрой.</a:t>
            </a:r>
          </a:p>
          <a:p>
            <a:pPr lvl="0"/>
            <a:r>
              <a:rPr lang="ru-RU" sz="2400" dirty="0" smtClean="0"/>
              <a:t>Перед началом упражнений дети разогревают ладони лёгкими поглаживаниями до приятного ощущения тепла.</a:t>
            </a:r>
          </a:p>
          <a:p>
            <a:pPr lvl="0"/>
            <a:r>
              <a:rPr lang="ru-RU" sz="2400" dirty="0" smtClean="0"/>
              <a:t>Все упражнения выполняются в медленном темпе, от 3 до 5 раз, сначала правой рукой, затем левой, а потом двумя руками вместе.</a:t>
            </a:r>
          </a:p>
          <a:p>
            <a:pPr lvl="0"/>
            <a:r>
              <a:rPr lang="ru-RU" sz="2400" dirty="0" smtClean="0"/>
              <a:t>Выполняя упражнения вместе с детьми, обязательно нужно демонстрировать собственную увлечённость игрой.</a:t>
            </a:r>
          </a:p>
          <a:p>
            <a:pPr lvl="0"/>
            <a:r>
              <a:rPr lang="ru-RU" sz="2400" dirty="0" smtClean="0"/>
              <a:t>При выполнении упражнений необходимо вовлекать, по возможности, все пальцы руки.</a:t>
            </a:r>
          </a:p>
          <a:p>
            <a:pPr lvl="0"/>
            <a:r>
              <a:rPr lang="ru-RU" sz="2400" dirty="0" smtClean="0"/>
              <a:t>Необходимо следить за правильной постановкой кисти руки, точным переключением с одного движения на другое.</a:t>
            </a:r>
          </a:p>
          <a:p>
            <a:pPr lvl="0"/>
            <a:r>
              <a:rPr lang="ru-RU" sz="2400" dirty="0" smtClean="0"/>
              <a:t>Нужно добиваться, чтобы все упражнения выполнялись детьми легко, без чрезмерного напряжения мышц руки, чтобы они приносили радость.</a:t>
            </a:r>
          </a:p>
          <a:p>
            <a:pPr lvl="0"/>
            <a:r>
              <a:rPr lang="ru-RU" sz="2400" dirty="0" smtClean="0"/>
              <a:t>Все указания даются спокойным, доброжелательным тоном, чётко, без лишних слов. При необходимости отдельным детям оказывается помощь.</a:t>
            </a:r>
          </a:p>
          <a:p>
            <a:pPr lvl="0"/>
            <a:r>
              <a:rPr lang="ru-RU" sz="2400" dirty="0" smtClean="0"/>
              <a:t>В идеале: каждое занятие имеет своё название, длиться несколько минут и повторяется в течение дня 2 – 3 раза.</a:t>
            </a:r>
          </a:p>
          <a:p>
            <a:pPr lvl="0"/>
            <a:r>
              <a:rPr lang="ru-RU" sz="2400" dirty="0" smtClean="0"/>
              <a:t>При повторных проведениях игры дети нередко начинают произносить текст частично (особенно начало и окончание фраз). Постепенно текст разучивается наизусть, дети произносят его целиком, соотнося слова с движением.</a:t>
            </a:r>
          </a:p>
          <a:p>
            <a:pPr lvl="0"/>
            <a:r>
              <a:rPr lang="ru-RU" sz="2400" dirty="0" smtClean="0"/>
              <a:t>Выбрав два или три упражнения, постепенно заменяю их новыми. Наиболее понравившиеся игры оставляем в своём репертуаре и возвращаемся к ним по желанию детей.</a:t>
            </a:r>
          </a:p>
          <a:p>
            <a:pPr lvl="0"/>
            <a:r>
              <a:rPr lang="ru-RU" sz="2400" dirty="0" smtClean="0"/>
              <a:t>Очень чётко придерживаемся следующего правила:  не ставить перед детьми несколько сложных задач сразу (к примеру: показывать движения и произносить текст). Так как объём внимания у детей ограничен, и невыполнимая задача может «отбить» интерес к игре.</a:t>
            </a:r>
          </a:p>
          <a:p>
            <a:pPr lvl="0"/>
            <a:r>
              <a:rPr lang="ru-RU" sz="2400" dirty="0" smtClean="0"/>
              <a:t>Никогда не принуждайте! Попытайтесь разобраться в причинах отказа, если возможно, ликвидируйте их (например, изменив задание) или поменяйте игру.</a:t>
            </a:r>
            <a:endParaRPr lang="ru-RU"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fontScale="70000" lnSpcReduction="20000"/>
          </a:bodyPr>
          <a:lstStyle/>
          <a:p>
            <a:endParaRPr lang="ru-RU" dirty="0" smtClean="0"/>
          </a:p>
          <a:p>
            <a:r>
              <a:rPr lang="ru-RU" dirty="0" smtClean="0"/>
              <a:t>В настоящее время, в современных условиях развития и функционирования системы дошкольного воспитания и образования очень остро стоит первостепенная задача совершенствования и повышения эффективности воздействия на детей, создание наиболее комфортных условий пребывания в ДОУ, раскрытия индивидуальных особенностей, возможностей и способностей ребенка. </a:t>
            </a:r>
          </a:p>
          <a:p>
            <a:pPr>
              <a:buNone/>
            </a:pPr>
            <a:endParaRPr lang="ru-RU" dirty="0" smtClean="0"/>
          </a:p>
          <a:p>
            <a:r>
              <a:rPr lang="ru-RU" dirty="0" smtClean="0"/>
              <a:t>Всё обучение в детском саду должно быть построение  в форме игры (по ФГОС). Игра-это ведущий вид деятельности дошкольников. Существуют различные подходы к классификации детских игр, которые отличаются друг от друга признаками, выступающими за их основу ( Ф. </a:t>
            </a:r>
            <a:r>
              <a:rPr lang="ru-RU" dirty="0" err="1" smtClean="0"/>
              <a:t>Фребель</a:t>
            </a:r>
            <a:r>
              <a:rPr lang="ru-RU" dirty="0" smtClean="0"/>
              <a:t>, Карл Гросс, К. </a:t>
            </a:r>
            <a:r>
              <a:rPr lang="ru-RU" dirty="0" err="1" smtClean="0"/>
              <a:t>Бюлер</a:t>
            </a:r>
            <a:r>
              <a:rPr lang="ru-RU" dirty="0" smtClean="0"/>
              <a:t>, Ж. Пиаже,  Д.Ж. </a:t>
            </a:r>
            <a:r>
              <a:rPr lang="ru-RU" dirty="0" err="1" smtClean="0"/>
              <a:t>Селли</a:t>
            </a:r>
            <a:r>
              <a:rPr lang="ru-RU" dirty="0" smtClean="0"/>
              <a:t>,  Г. Спенсер, В. Штерн, З. Фрейд, Б.Д. </a:t>
            </a:r>
            <a:r>
              <a:rPr lang="ru-RU" dirty="0" err="1" smtClean="0"/>
              <a:t>Эльконин</a:t>
            </a:r>
            <a:r>
              <a:rPr lang="ru-RU" dirty="0" smtClean="0"/>
              <a:t>,  Л.С. </a:t>
            </a:r>
            <a:r>
              <a:rPr lang="ru-RU" dirty="0" err="1" smtClean="0"/>
              <a:t>Выготский</a:t>
            </a:r>
            <a:r>
              <a:rPr lang="ru-RU" dirty="0" smtClean="0"/>
              <a:t>, В.В. Зеньковский, С.Л. Новоселова,  Д.Н. Узнадзе и др.). Игра всесторонне развивает ребенка: психику, моторику, познавательную деятельность, физическое, умственное, интеллектуальное развитие и др.</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fontScale="85000" lnSpcReduction="10000"/>
          </a:bodyPr>
          <a:lstStyle/>
          <a:p>
            <a:endParaRPr lang="ru-RU" dirty="0" smtClean="0"/>
          </a:p>
          <a:p>
            <a:pPr>
              <a:buNone/>
            </a:pPr>
            <a:r>
              <a:rPr lang="ru-RU" sz="2800" dirty="0" smtClean="0"/>
              <a:t> Игры и упражнения с пальчиками — незаменимая вещь в работе тех, кто работает с детьми любого возраста. Рука является органом речи -когда мы общаемся между собой, пытаясь точнее передать свою мысль собеседнику, помогаем себе движениями пальцев, жестами.</a:t>
            </a:r>
          </a:p>
          <a:p>
            <a:pPr>
              <a:buNone/>
            </a:pPr>
            <a:r>
              <a:rPr lang="ru-RU" sz="2800" dirty="0" smtClean="0"/>
              <a:t>   В работе с детьми младшего возраста выявляются такие проблемы, как слабое развитие кисти рук, слабое запоминание цвета, формы, нарушение моторики рук, у таких детей преобладает медлительность выполнения движений, наблюдается скованность, не согласованность действий. Вследствие этого, дети неловко держат ложку, не могут застегивать пуговицы, шнуровать ботинки. Им бывает трудно собрать рассыпавшие детали конструктора, поиграть с крупными </a:t>
            </a:r>
            <a:r>
              <a:rPr lang="ru-RU" sz="2800" dirty="0" err="1" smtClean="0"/>
              <a:t>пазлами</a:t>
            </a:r>
            <a:r>
              <a:rPr lang="ru-RU" sz="2800" dirty="0" smtClean="0"/>
              <a:t>.</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fontScale="70000" lnSpcReduction="20000"/>
          </a:bodyPr>
          <a:lstStyle/>
          <a:p>
            <a:endParaRPr lang="ru-RU" dirty="0" smtClean="0"/>
          </a:p>
          <a:p>
            <a:pPr>
              <a:buNone/>
            </a:pPr>
            <a:r>
              <a:rPr lang="ru-RU" dirty="0" smtClean="0"/>
              <a:t>Пальчиковые игры- это эффективное средство для изучения чего-то нового, интересного, это способ дать материал не навязчиво, легко, в частности, это можно использовать при обучении дошкольников </a:t>
            </a:r>
            <a:r>
              <a:rPr lang="ru-RU" u="sng" dirty="0" smtClean="0"/>
              <a:t>иностранному (английскому)  языку.</a:t>
            </a:r>
            <a:r>
              <a:rPr lang="ru-RU" dirty="0" smtClean="0"/>
              <a:t>      </a:t>
            </a:r>
          </a:p>
          <a:p>
            <a:pPr>
              <a:buNone/>
            </a:pPr>
            <a:r>
              <a:rPr lang="ru-RU" dirty="0" smtClean="0"/>
              <a:t>Правильная организация занятий помогает раскрыть потенциал детей, подготовить их к школе, облегчить освоение материала. Изучение английского языка продиктовано потребностями современного мира. Иностранный язык сегодня становится в большей мере средством жизнеобеспечения общества. Поэтому он стал обязательным компонентом обучения не только школе, но и в дошкольных учреждениях. Раннее обучение иностранному языку создает прекрасные возможности для того, чтобы вызвать интерес к языковому и культурному многообразию мира, уважение к языкам и культуре других народов, способствует развитию коммуникативно-речевого такта.</a:t>
            </a:r>
          </a:p>
          <a:p>
            <a:pPr>
              <a:buNone/>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lnSpcReduction="10000"/>
          </a:bodyPr>
          <a:lstStyle/>
          <a:p>
            <a:endParaRPr lang="ru-RU" dirty="0" smtClean="0"/>
          </a:p>
          <a:p>
            <a:pPr>
              <a:buNone/>
            </a:pPr>
            <a:endParaRPr lang="ru-RU" b="1" dirty="0" smtClean="0"/>
          </a:p>
          <a:p>
            <a:pPr>
              <a:buNone/>
            </a:pPr>
            <a:endParaRPr lang="ru-RU" b="1" dirty="0" smtClean="0"/>
          </a:p>
          <a:p>
            <a:pPr>
              <a:buNone/>
            </a:pPr>
            <a:r>
              <a:rPr lang="ru-RU" sz="2400" dirty="0" smtClean="0"/>
              <a:t>Существует несколько классификаций пальчиковых игр (по  И. В. </a:t>
            </a:r>
            <a:r>
              <a:rPr lang="ru-RU" sz="2400" dirty="0" err="1" smtClean="0"/>
              <a:t>Дворова</a:t>
            </a:r>
            <a:r>
              <a:rPr lang="ru-RU" sz="2400" dirty="0" smtClean="0"/>
              <a:t>, О. П. Рожков классифицируют пальчиковые игры следующим образом:</a:t>
            </a:r>
          </a:p>
          <a:p>
            <a:r>
              <a:rPr lang="ru-RU" sz="2400" dirty="0" smtClean="0"/>
              <a:t>-кукольные театры: пальчиковый, </a:t>
            </a:r>
            <a:r>
              <a:rPr lang="ru-RU" sz="2400" dirty="0" err="1" smtClean="0"/>
              <a:t>варежковый</a:t>
            </a:r>
            <a:r>
              <a:rPr lang="ru-RU" sz="2400" dirty="0" smtClean="0"/>
              <a:t>, перчаточный, театр теней;</a:t>
            </a:r>
          </a:p>
          <a:p>
            <a:r>
              <a:rPr lang="ru-RU" sz="2400" dirty="0" smtClean="0">
                <a:sym typeface="Symbol"/>
              </a:rPr>
              <a:t></a:t>
            </a:r>
            <a:r>
              <a:rPr lang="ru-RU" sz="2400" dirty="0" smtClean="0"/>
              <a:t> народные пальчиковые игры; </a:t>
            </a:r>
          </a:p>
          <a:p>
            <a:r>
              <a:rPr lang="ru-RU" sz="2400" dirty="0" smtClean="0">
                <a:sym typeface="Symbol"/>
              </a:rPr>
              <a:t></a:t>
            </a:r>
            <a:r>
              <a:rPr lang="ru-RU" sz="2400" dirty="0" smtClean="0"/>
              <a:t> пальчиковые игры с речевым сопровождением;  </a:t>
            </a:r>
          </a:p>
          <a:p>
            <a:r>
              <a:rPr lang="ru-RU" sz="2400" dirty="0" smtClean="0">
                <a:sym typeface="Symbol"/>
              </a:rPr>
              <a:t></a:t>
            </a:r>
            <a:r>
              <a:rPr lang="ru-RU" sz="2400" dirty="0" smtClean="0"/>
              <a:t>пальчиковые игры без речевого сопровождения; </a:t>
            </a:r>
          </a:p>
          <a:p>
            <a:r>
              <a:rPr lang="ru-RU" sz="2400" dirty="0" smtClean="0"/>
              <a:t>-упражнения с пальчиками с использованием разнообразного материала: бросовый, природный, хозяйственно-бытовой. </a:t>
            </a:r>
            <a:endParaRPr lang="ru-RU"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lnSpcReduction="10000"/>
          </a:bodyPr>
          <a:lstStyle/>
          <a:p>
            <a:endParaRPr lang="ru-RU" dirty="0" smtClean="0"/>
          </a:p>
          <a:p>
            <a:pPr>
              <a:buNone/>
            </a:pPr>
            <a:endParaRPr lang="ru-RU" b="1" dirty="0" smtClean="0"/>
          </a:p>
          <a:p>
            <a:pPr>
              <a:buNone/>
            </a:pPr>
            <a:endParaRPr lang="ru-RU" b="1" dirty="0" smtClean="0"/>
          </a:p>
          <a:p>
            <a:r>
              <a:rPr lang="ru-RU" sz="2400" dirty="0" smtClean="0"/>
              <a:t>В педагогической литературе  (В.Н. Ткаченко, Тищенко Л.И., Светлова И.Е., </a:t>
            </a:r>
            <a:r>
              <a:rPr lang="ru-RU" sz="2400" dirty="0" err="1" smtClean="0"/>
              <a:t>Бирисова</a:t>
            </a:r>
            <a:r>
              <a:rPr lang="ru-RU" sz="2400" dirty="0" smtClean="0"/>
              <a:t> Е.А.) выделяют разные виды пальчиковых игр, в зависимости от их назначения (цели).</a:t>
            </a:r>
          </a:p>
          <a:p>
            <a:r>
              <a:rPr lang="ru-RU" sz="2400" dirty="0" smtClean="0"/>
              <a:t>   1. Игры-манипуляции:</a:t>
            </a:r>
          </a:p>
          <a:p>
            <a:r>
              <a:rPr lang="ru-RU" sz="2400" dirty="0" smtClean="0"/>
              <a:t>   2. Сюжетные пальчиковые упражнения</a:t>
            </a:r>
          </a:p>
          <a:p>
            <a:r>
              <a:rPr lang="ru-RU" sz="2400" dirty="0" smtClean="0"/>
              <a:t>    3. Пальчиковые </a:t>
            </a:r>
            <a:r>
              <a:rPr lang="ru-RU" sz="2400" dirty="0" err="1" smtClean="0"/>
              <a:t>кинезиологические</a:t>
            </a:r>
            <a:r>
              <a:rPr lang="ru-RU" sz="2400" dirty="0" smtClean="0"/>
              <a:t> упражнения («гимнастика мозга»)</a:t>
            </a:r>
          </a:p>
          <a:p>
            <a:r>
              <a:rPr lang="ru-RU" sz="2400" dirty="0" smtClean="0"/>
              <a:t>   4. Пальчиковые игры в сочетании с </a:t>
            </a:r>
            <a:r>
              <a:rPr lang="ru-RU" sz="2400" dirty="0" err="1" smtClean="0"/>
              <a:t>самомассажем</a:t>
            </a:r>
            <a:r>
              <a:rPr lang="ru-RU" sz="2400" dirty="0" smtClean="0"/>
              <a:t> кистей и пальцев рук. Предложены И. </a:t>
            </a:r>
            <a:r>
              <a:rPr lang="ru-RU" sz="2400" dirty="0" err="1" smtClean="0"/>
              <a:t>Деннисоном</a:t>
            </a:r>
            <a:r>
              <a:rPr lang="ru-RU" sz="2400" dirty="0" smtClean="0"/>
              <a:t> и Г. </a:t>
            </a:r>
            <a:r>
              <a:rPr lang="ru-RU" sz="2400" dirty="0" err="1" smtClean="0"/>
              <a:t>Деннисоном</a:t>
            </a:r>
            <a:r>
              <a:rPr lang="ru-RU" sz="2400" dirty="0" smtClean="0"/>
              <a:t>.</a:t>
            </a:r>
          </a:p>
          <a:p>
            <a:r>
              <a:rPr lang="ru-RU" sz="2400" dirty="0" smtClean="0"/>
              <a:t>  5. Театр в руке.</a:t>
            </a:r>
            <a:endParaRPr lang="ru-RU"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fontScale="92500" lnSpcReduction="20000"/>
          </a:bodyPr>
          <a:lstStyle/>
          <a:p>
            <a:endParaRPr lang="ru-RU" dirty="0" smtClean="0"/>
          </a:p>
          <a:p>
            <a:pPr>
              <a:buNone/>
            </a:pPr>
            <a:endParaRPr lang="ru-RU" b="1" dirty="0" smtClean="0"/>
          </a:p>
          <a:p>
            <a:pPr>
              <a:buNone/>
            </a:pPr>
            <a:endParaRPr lang="ru-RU" b="1" dirty="0" smtClean="0"/>
          </a:p>
          <a:p>
            <a:r>
              <a:rPr lang="ru-RU" sz="2400" dirty="0" smtClean="0"/>
              <a:t>1. Игры-манипуляции:</a:t>
            </a:r>
          </a:p>
          <a:p>
            <a:r>
              <a:rPr lang="ru-RU" sz="2400" dirty="0" smtClean="0"/>
              <a:t>Эти упражнения он может выполнять самостоятельно или с помощью взрослого. Они развивают воображение: в каждом пальчике ребёнок видит тот или иной образ. </a:t>
            </a:r>
          </a:p>
          <a:p>
            <a:pPr>
              <a:buNone/>
            </a:pPr>
            <a:r>
              <a:rPr lang="ru-RU" sz="2400" dirty="0" smtClean="0"/>
              <a:t>«Ладушки-ладушки»,</a:t>
            </a:r>
          </a:p>
          <a:p>
            <a:pPr>
              <a:buNone/>
            </a:pPr>
            <a:r>
              <a:rPr lang="ru-RU" sz="2400" dirty="0" smtClean="0"/>
              <a:t> «Сорока — белобока», </a:t>
            </a:r>
          </a:p>
          <a:p>
            <a:pPr>
              <a:buNone/>
            </a:pPr>
            <a:r>
              <a:rPr lang="ru-RU" sz="2400" dirty="0" smtClean="0"/>
              <a:t>«Пальчик-мальчик, где ты был?», </a:t>
            </a:r>
          </a:p>
          <a:p>
            <a:pPr>
              <a:buNone/>
            </a:pPr>
            <a:r>
              <a:rPr lang="ru-RU" sz="2400" dirty="0" smtClean="0"/>
              <a:t>«Мы делили апельсин», </a:t>
            </a:r>
          </a:p>
          <a:p>
            <a:pPr>
              <a:buNone/>
            </a:pPr>
            <a:r>
              <a:rPr lang="ru-RU" sz="2400" dirty="0" smtClean="0"/>
              <a:t>«Этот пальчик хочет спать», </a:t>
            </a:r>
          </a:p>
          <a:p>
            <a:pPr>
              <a:buNone/>
            </a:pPr>
            <a:r>
              <a:rPr lang="ru-RU" sz="2400" dirty="0" smtClean="0"/>
              <a:t>«Семья», </a:t>
            </a:r>
          </a:p>
          <a:p>
            <a:pPr>
              <a:buNone/>
            </a:pPr>
            <a:r>
              <a:rPr lang="ru-RU" sz="2400" dirty="0" smtClean="0"/>
              <a:t>«Раз, два, три, четыре, кто живёт в моей квартире?», </a:t>
            </a:r>
          </a:p>
          <a:p>
            <a:pPr>
              <a:buNone/>
            </a:pPr>
            <a:r>
              <a:rPr lang="ru-RU" sz="2400" dirty="0" smtClean="0"/>
              <a:t>«Пальчики пошли гулять». </a:t>
            </a:r>
          </a:p>
          <a:p>
            <a:pPr>
              <a:buNone/>
            </a:pPr>
            <a:r>
              <a:rPr lang="ru-RU" sz="2400" dirty="0" smtClean="0"/>
              <a:t>Эти игры развивают воображение, и в каждом пальчике ребёнок видит тот или иной объект. </a:t>
            </a:r>
          </a:p>
          <a:p>
            <a:endParaRPr lang="ru-RU"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a:bodyPr>
          <a:lstStyle/>
          <a:p>
            <a:endParaRPr lang="ru-RU" dirty="0" smtClean="0"/>
          </a:p>
          <a:p>
            <a:pPr>
              <a:buNone/>
            </a:pPr>
            <a:endParaRPr lang="ru-RU" b="1" dirty="0" smtClean="0"/>
          </a:p>
          <a:p>
            <a:pPr>
              <a:buNone/>
            </a:pPr>
            <a:endParaRPr lang="ru-RU" b="1" dirty="0" smtClean="0"/>
          </a:p>
          <a:p>
            <a:r>
              <a:rPr lang="ru-RU" sz="2400" dirty="0" smtClean="0"/>
              <a:t>2. Сюжетные пальчиковые упражнения: К этой группе относятся также упражнения, которые позволяют детям изображать предметы транспорта и мебели, диких и домашних животных, птиц, насекомых, деревьев.  «Пальчики здороваются», «Цветы», «Грабли», «Ёлка» и др. К этой группе относятся также упражнения, которые позволяют детям изображать предметы транспорта и мебели, диких и домашних животных, птиц, насекомых, деревьев. </a:t>
            </a:r>
          </a:p>
          <a:p>
            <a:endParaRPr lang="ru-RU"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Desktop\для презентации\img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57290" y="285728"/>
            <a:ext cx="7329510" cy="6215106"/>
          </a:xfrm>
        </p:spPr>
        <p:txBody>
          <a:bodyPr>
            <a:normAutofit/>
          </a:bodyPr>
          <a:lstStyle/>
          <a:p>
            <a:endParaRPr lang="ru-RU" dirty="0" smtClean="0"/>
          </a:p>
          <a:p>
            <a:pPr>
              <a:buNone/>
            </a:pPr>
            <a:endParaRPr lang="ru-RU" b="1" dirty="0" smtClean="0"/>
          </a:p>
          <a:p>
            <a:pPr>
              <a:buNone/>
            </a:pPr>
            <a:endParaRPr lang="ru-RU" b="1" dirty="0" smtClean="0"/>
          </a:p>
          <a:p>
            <a:r>
              <a:rPr lang="ru-RU" sz="2400" dirty="0" smtClean="0"/>
              <a:t>3. Пальчиковые </a:t>
            </a:r>
            <a:r>
              <a:rPr lang="ru-RU" sz="2400" dirty="0" err="1" smtClean="0"/>
              <a:t>кинезиологические</a:t>
            </a:r>
            <a:r>
              <a:rPr lang="ru-RU" sz="2400" dirty="0" smtClean="0"/>
              <a:t> упражнения («гимнастика мозга»). Ребёнок может поочерёдно соединять пальцы каждой руки друг с другом, или выпрямлять по очереди каждый палец, или сжимать пальцы в кулак и разжимать и в это время произносить звуки</a:t>
            </a:r>
            <a:r>
              <a:rPr lang="ru-RU" sz="2400" i="1" dirty="0" smtClean="0"/>
              <a:t>: </a:t>
            </a:r>
            <a:r>
              <a:rPr lang="ru-RU" sz="2400" i="1" dirty="0" err="1" smtClean="0"/>
              <a:t>б-п</a:t>
            </a:r>
            <a:r>
              <a:rPr lang="ru-RU" sz="2400" i="1" dirty="0" smtClean="0"/>
              <a:t>, </a:t>
            </a:r>
            <a:r>
              <a:rPr lang="ru-RU" sz="2400" i="1" dirty="0" err="1" smtClean="0"/>
              <a:t>д-т</a:t>
            </a:r>
            <a:r>
              <a:rPr lang="ru-RU" sz="2400" i="1" dirty="0" smtClean="0"/>
              <a:t>, </a:t>
            </a:r>
            <a:r>
              <a:rPr lang="ru-RU" sz="2400" i="1" dirty="0" err="1" smtClean="0"/>
              <a:t>к-г</a:t>
            </a:r>
            <a:r>
              <a:rPr lang="ru-RU" sz="2400" i="1" dirty="0" smtClean="0"/>
              <a:t>. </a:t>
            </a:r>
            <a:r>
              <a:rPr lang="ru-RU" sz="2400" dirty="0" smtClean="0"/>
              <a:t> «Колечко», «Кулак — ребро — ладонь», «Ухо — нос», «Симметричные рисунки», «Горизонтальная восьмёрка». </a:t>
            </a:r>
          </a:p>
          <a:p>
            <a:endParaRPr lang="ru-RU" sz="2400" dirty="0" smtClean="0"/>
          </a:p>
          <a:p>
            <a:endParaRPr lang="ru-RU"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1102</Words>
  <Application>Microsoft Office PowerPoint</Application>
  <PresentationFormat>Экран (4:3)</PresentationFormat>
  <Paragraphs>100</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Тема: Пальчиковые игры как средство развития моторной сферы у детей дошкольного возраста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Пальчиковые игры как средство развития моторной сферы у детей дошкольного возраста при обучении английского языка</dc:title>
  <dc:creator>1</dc:creator>
  <cp:lastModifiedBy>Алво</cp:lastModifiedBy>
  <cp:revision>42</cp:revision>
  <dcterms:created xsi:type="dcterms:W3CDTF">2021-02-12T09:51:34Z</dcterms:created>
  <dcterms:modified xsi:type="dcterms:W3CDTF">2021-02-15T01:47:26Z</dcterms:modified>
</cp:coreProperties>
</file>