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8" r:id="rId4"/>
    <p:sldId id="269" r:id="rId5"/>
    <p:sldId id="257" r:id="rId6"/>
    <p:sldId id="258" r:id="rId7"/>
    <p:sldId id="259" r:id="rId8"/>
    <p:sldId id="263" r:id="rId9"/>
    <p:sldId id="262" r:id="rId10"/>
    <p:sldId id="265" r:id="rId11"/>
    <p:sldId id="266" r:id="rId12"/>
    <p:sldId id="267" r:id="rId13"/>
    <p:sldId id="261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Нравственное  воспитание дошкольников</a:t>
            </a:r>
            <a:br>
              <a:rPr lang="ru-RU" dirty="0" smtClean="0"/>
            </a:br>
            <a:r>
              <a:rPr lang="ru-RU" dirty="0" smtClean="0"/>
              <a:t>(МАДОУ ЦРР № 6 г.Кызыл РТ)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000636"/>
            <a:ext cx="3267092" cy="65190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IMG-63d497d611c3a0744ef3ddc83ba41668-V-768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286248" cy="3071834"/>
          </a:xfrm>
          <a:prstGeom prst="rect">
            <a:avLst/>
          </a:prstGeom>
          <a:noFill/>
        </p:spPr>
      </p:pic>
      <p:pic>
        <p:nvPicPr>
          <p:cNvPr id="8195" name="Picture 3" descr="C:\Users\1\Desktop\IMG-71c9e20498036ea481f98c9d4383d2c6-V-768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4572000" cy="3000396"/>
          </a:xfrm>
          <a:prstGeom prst="rect">
            <a:avLst/>
          </a:prstGeom>
          <a:noFill/>
        </p:spPr>
      </p:pic>
      <p:pic>
        <p:nvPicPr>
          <p:cNvPr id="8196" name="Picture 4" descr="C:\Users\1\Desktop\IMG-cb3990b01dee6df376394138e61d3153-V-768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86248" cy="3429000"/>
          </a:xfrm>
          <a:prstGeom prst="rect">
            <a:avLst/>
          </a:prstGeom>
          <a:noFill/>
        </p:spPr>
      </p:pic>
      <p:pic>
        <p:nvPicPr>
          <p:cNvPr id="8197" name="Picture 5" descr="C:\Users\1\Desktop\IMG-c5a1a9326c12d30a51067a139ff2166c-V-1-1024x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4143372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P10209-111315-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011037"/>
          </a:xfrm>
          <a:prstGeom prst="rect">
            <a:avLst/>
          </a:prstGeom>
          <a:noFill/>
        </p:spPr>
      </p:pic>
      <p:pic>
        <p:nvPicPr>
          <p:cNvPr id="9219" name="Picture 3" descr="C:\Users\1\Desktop\P10209-102619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9"/>
            <a:ext cx="4341800" cy="3357562"/>
          </a:xfrm>
          <a:prstGeom prst="rect">
            <a:avLst/>
          </a:prstGeom>
          <a:noFill/>
        </p:spPr>
      </p:pic>
      <p:pic>
        <p:nvPicPr>
          <p:cNvPr id="9220" name="Picture 4" descr="C:\Users\1\Desktop\P10210-092329-1-768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4000496" cy="3486157"/>
          </a:xfrm>
          <a:prstGeom prst="rect">
            <a:avLst/>
          </a:prstGeom>
          <a:noFill/>
        </p:spPr>
      </p:pic>
      <p:pic>
        <p:nvPicPr>
          <p:cNvPr id="9221" name="Picture 5" descr="C:\Users\1\Desktop\P10210-093700-768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"/>
            <a:ext cx="3841740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IMG-0e376fb835753a15a4eb90edb411cc60-V-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14"/>
            <a:ext cx="4357686" cy="3357586"/>
          </a:xfrm>
          <a:prstGeom prst="rect">
            <a:avLst/>
          </a:prstGeom>
          <a:noFill/>
        </p:spPr>
      </p:pic>
      <p:pic>
        <p:nvPicPr>
          <p:cNvPr id="10243" name="Picture 3" descr="C:\Users\1\Desktop\IMG-0f623199bb2ef35bb76e61d8f716d898-V-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8604"/>
            <a:ext cx="4976815" cy="2928958"/>
          </a:xfrm>
          <a:prstGeom prst="rect">
            <a:avLst/>
          </a:prstGeom>
          <a:noFill/>
        </p:spPr>
      </p:pic>
      <p:pic>
        <p:nvPicPr>
          <p:cNvPr id="10244" name="Picture 4" descr="C:\Users\1\Desktop\IMG-9555af96ebec37030248b952bf17ad11-V-1-1024x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43314"/>
            <a:ext cx="3429024" cy="3214686"/>
          </a:xfrm>
          <a:prstGeom prst="rect">
            <a:avLst/>
          </a:prstGeom>
          <a:noFill/>
        </p:spPr>
      </p:pic>
      <p:pic>
        <p:nvPicPr>
          <p:cNvPr id="10245" name="Picture 5" descr="C:\Users\1\Desktop\IMG-298e0270a486fe056e14f97c6ab1319d-V-471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314324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подгот\чинчи\P10311-14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321843"/>
          </a:xfrm>
          <a:prstGeom prst="rect">
            <a:avLst/>
          </a:prstGeom>
          <a:noFill/>
        </p:spPr>
      </p:pic>
      <p:pic>
        <p:nvPicPr>
          <p:cNvPr id="5123" name="Picture 3" descr="C:\Users\1\Desktop\подгот\чинчи\P10215-105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321843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подгот\чинчи\P10314-113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357718" cy="2714644"/>
          </a:xfrm>
          <a:prstGeom prst="rect">
            <a:avLst/>
          </a:prstGeom>
          <a:noFill/>
        </p:spPr>
      </p:pic>
      <p:pic>
        <p:nvPicPr>
          <p:cNvPr id="4099" name="Picture 3" descr="C:\Users\1\Desktop\подгот\чинчи\P10314-113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143404" cy="2643206"/>
          </a:xfrm>
          <a:prstGeom prst="rect">
            <a:avLst/>
          </a:prstGeom>
          <a:noFill/>
        </p:spPr>
      </p:pic>
      <p:pic>
        <p:nvPicPr>
          <p:cNvPr id="4100" name="Picture 4" descr="C:\Users\1\Desktop\подгот\чинчи\yrnlurOnx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4357718" cy="3357586"/>
          </a:xfrm>
          <a:prstGeom prst="rect">
            <a:avLst/>
          </a:prstGeom>
          <a:noFill/>
        </p:spPr>
      </p:pic>
      <p:pic>
        <p:nvPicPr>
          <p:cNvPr id="4101" name="Picture 5" descr="C:\Users\1\Desktop\P10314-113543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357562"/>
            <a:ext cx="389568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Нравственное</a:t>
            </a:r>
            <a:r>
              <a:rPr lang="ru-RU" dirty="0" smtClean="0"/>
              <a:t> </a:t>
            </a:r>
            <a:r>
              <a:rPr lang="ru-RU" b="1" dirty="0" smtClean="0"/>
              <a:t>воспитание</a:t>
            </a:r>
            <a:r>
              <a:rPr lang="ru-RU" dirty="0" smtClean="0"/>
              <a:t> </a:t>
            </a:r>
            <a:r>
              <a:rPr lang="ru-RU" dirty="0" smtClean="0"/>
              <a:t>- </a:t>
            </a:r>
            <a:r>
              <a:rPr lang="ru-RU" b="1" dirty="0" smtClean="0"/>
              <a:t>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целенаправленное </a:t>
            </a:r>
            <a:r>
              <a:rPr lang="ru-RU" sz="3200" dirty="0" smtClean="0"/>
              <a:t>и систематическое воздействие на сознание, чувства и поведение воспитанников с целью формирования у </a:t>
            </a:r>
            <a:r>
              <a:rPr lang="ru-RU" sz="3200" dirty="0" smtClean="0"/>
              <a:t>них </a:t>
            </a:r>
            <a:r>
              <a:rPr lang="ru-RU" sz="3200" b="1" dirty="0" smtClean="0"/>
              <a:t>нравственных </a:t>
            </a:r>
            <a:r>
              <a:rPr lang="ru-RU" sz="3200" dirty="0" smtClean="0"/>
              <a:t> качеств, соответствующих требованиям общественной морали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Цель нравственного воспитания в ДОУ: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4230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sz="3600" dirty="0" smtClean="0"/>
              <a:t>развитие совокупности соответствующих</a:t>
            </a:r>
          </a:p>
          <a:p>
            <a:r>
              <a:rPr lang="ru-RU" sz="3600" dirty="0" smtClean="0"/>
              <a:t>ожиданиям общества устойчивых форм повседневного </a:t>
            </a:r>
            <a:r>
              <a:rPr lang="ru-RU" sz="3600" dirty="0" smtClean="0"/>
              <a:t>поведения </a:t>
            </a:r>
            <a:r>
              <a:rPr lang="ru-RU" sz="3600" dirty="0" smtClean="0"/>
              <a:t>в быту, в общении, в различных видах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85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Проводимые мероприятия по нравственному воспитанию в ДОУ:</a:t>
            </a:r>
            <a:br>
              <a:rPr lang="ru-RU" dirty="0" smtClean="0"/>
            </a:b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</a:t>
            </a:r>
            <a:r>
              <a:rPr lang="ru-RU" sz="2900" dirty="0" smtClean="0"/>
              <a:t>проведение традиционных праздников (Масленица, 9 Мая, </a:t>
            </a:r>
            <a:r>
              <a:rPr lang="ru-RU" sz="2900" dirty="0" err="1" smtClean="0"/>
              <a:t>Шагаа</a:t>
            </a:r>
            <a:r>
              <a:rPr lang="ru-RU" sz="2900" dirty="0" smtClean="0"/>
              <a:t>, 23 февраля, </a:t>
            </a:r>
            <a:r>
              <a:rPr lang="ru-RU" sz="2900" dirty="0" smtClean="0"/>
              <a:t>Д</a:t>
            </a:r>
            <a:r>
              <a:rPr lang="ru-RU" sz="2900" dirty="0" smtClean="0"/>
              <a:t>ень Отца, День Матери, День Космонавтики, День Земли и др.)</a:t>
            </a:r>
          </a:p>
          <a:p>
            <a:r>
              <a:rPr lang="ru-RU" sz="2900" dirty="0" smtClean="0"/>
              <a:t>-беседы по нравственности «Что такое хорошо, что такое плохо», «</a:t>
            </a:r>
          </a:p>
          <a:p>
            <a:r>
              <a:rPr lang="ru-RU" sz="2900" dirty="0" smtClean="0"/>
              <a:t>-создание мини-музеев «Моя семья», «Моя Тува» и др.</a:t>
            </a:r>
          </a:p>
          <a:p>
            <a:r>
              <a:rPr lang="ru-RU" sz="2900" dirty="0" smtClean="0"/>
              <a:t>-проведение занятий по национально-региональному компоненту в ДОУ о Туве.</a:t>
            </a:r>
          </a:p>
          <a:p>
            <a:r>
              <a:rPr lang="ru-RU" sz="2900" dirty="0" smtClean="0"/>
              <a:t>-работа с педагогами (темы по самообразованию, педагогические советы по проблемам нравственного развития дошкольников), участие педагогов в городских методических объединениях по данным проблемам.</a:t>
            </a:r>
          </a:p>
          <a:p>
            <a:r>
              <a:rPr lang="ru-RU" sz="2900" dirty="0" smtClean="0"/>
              <a:t>-индивидуальное и групповое консультирование родителей по нравственному воспитанию, размещение информации на стендах в группах.</a:t>
            </a:r>
          </a:p>
          <a:p>
            <a:r>
              <a:rPr lang="ru-RU" sz="2900" dirty="0" smtClean="0"/>
              <a:t>-организация выставок, поделок, макетов, рисунков.</a:t>
            </a:r>
          </a:p>
          <a:p>
            <a:r>
              <a:rPr lang="ru-RU" sz="2900" dirty="0" smtClean="0"/>
              <a:t>-участие в конкурсах, </a:t>
            </a:r>
            <a:r>
              <a:rPr lang="ru-RU" sz="2900" dirty="0" err="1" smtClean="0"/>
              <a:t>вебинарах</a:t>
            </a:r>
            <a:r>
              <a:rPr lang="ru-RU" sz="2900" dirty="0" smtClean="0"/>
              <a:t>, выступления в конференциях, публикация в СМИ.</a:t>
            </a:r>
            <a:endParaRPr lang="ru-RU" sz="2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23февраля - копия\IMG-3f445c6cd386dd260381c470a0be042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20"/>
            <a:ext cx="4429124" cy="3250404"/>
          </a:xfrm>
          <a:prstGeom prst="rect">
            <a:avLst/>
          </a:prstGeom>
          <a:noFill/>
        </p:spPr>
      </p:pic>
      <p:pic>
        <p:nvPicPr>
          <p:cNvPr id="1028" name="Picture 4" descr="C:\Users\1\Desktop\23февраля - копия\IMG-6a375bf678823f4325f1eb00281961b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36345" y="-535782"/>
            <a:ext cx="3357563" cy="4429123"/>
          </a:xfrm>
          <a:prstGeom prst="rect">
            <a:avLst/>
          </a:prstGeom>
          <a:noFill/>
        </p:spPr>
      </p:pic>
      <p:pic>
        <p:nvPicPr>
          <p:cNvPr id="1029" name="Picture 5" descr="C:\Users\1\Desktop\23февраля - копия\IMG-6df3ac68ace57fe7003af8bfb46b70d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429124" cy="3500438"/>
          </a:xfrm>
          <a:prstGeom prst="rect">
            <a:avLst/>
          </a:prstGeom>
          <a:noFill/>
        </p:spPr>
      </p:pic>
      <p:pic>
        <p:nvPicPr>
          <p:cNvPr id="1030" name="Picture 6" descr="C:\Users\1\Desktop\23февраля - копия\IMG-49ee08e70fdabbf0751f4d47b6a525e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4643438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23февраля - копия\IMG-78b80dc6398fd40f18ba2af9ea37303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6824" cy="3214686"/>
          </a:xfrm>
          <a:prstGeom prst="rect">
            <a:avLst/>
          </a:prstGeom>
          <a:noFill/>
        </p:spPr>
      </p:pic>
      <p:pic>
        <p:nvPicPr>
          <p:cNvPr id="2052" name="Picture 4" descr="C:\Users\1\Desktop\23февраля - копия\IMG-7602927825a9ce5ccf654f948c2aa99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1" y="0"/>
            <a:ext cx="5286380" cy="3214686"/>
          </a:xfrm>
          <a:prstGeom prst="rect">
            <a:avLst/>
          </a:prstGeom>
          <a:noFill/>
        </p:spPr>
      </p:pic>
      <p:pic>
        <p:nvPicPr>
          <p:cNvPr id="2053" name="Picture 5" descr="C:\Users\1\Desktop\23февраля - копия\IMG-512015498508baa2e8e6cd41d6a5578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5572132" cy="3571876"/>
          </a:xfrm>
          <a:prstGeom prst="rect">
            <a:avLst/>
          </a:prstGeom>
          <a:noFill/>
        </p:spPr>
      </p:pic>
      <p:pic>
        <p:nvPicPr>
          <p:cNvPr id="2055" name="Picture 7" descr="C:\Users\1\Desktop\23февраля - копия\IMG-e93027ff54885dbccea99033336a91c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7" y="3017866"/>
            <a:ext cx="3357554" cy="3840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1\Desktop\23февраля - копия\P10219-092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643438" cy="3657512"/>
          </a:xfrm>
          <a:prstGeom prst="rect">
            <a:avLst/>
          </a:prstGeom>
          <a:noFill/>
        </p:spPr>
      </p:pic>
      <p:pic>
        <p:nvPicPr>
          <p:cNvPr id="3076" name="Picture 4" descr="C:\Users\1\Desktop\23февраля - копия\P10219-102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429123" cy="6857999"/>
          </a:xfrm>
          <a:prstGeom prst="rect">
            <a:avLst/>
          </a:prstGeom>
          <a:noFill/>
        </p:spPr>
      </p:pic>
      <p:pic>
        <p:nvPicPr>
          <p:cNvPr id="3078" name="Picture 6" descr="C:\Users\1\Desktop\подгот\чинчи\tcBBfVHn9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435771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Users\1\Desktop\23февраля - копия\IMG-cab4caca19662bc62b1aff42278b11e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4221097" cy="3214710"/>
          </a:xfrm>
          <a:prstGeom prst="rect">
            <a:avLst/>
          </a:prstGeom>
          <a:noFill/>
        </p:spPr>
      </p:pic>
      <p:pic>
        <p:nvPicPr>
          <p:cNvPr id="5" name="Picture 7" descr="C:\Users\1\Desktop\23февраля - копия\IMG-54b5f8ab409f565d03f27bcd3eedde3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3357562"/>
          </a:xfrm>
          <a:prstGeom prst="rect">
            <a:avLst/>
          </a:prstGeom>
          <a:noFill/>
        </p:spPr>
      </p:pic>
      <p:pic>
        <p:nvPicPr>
          <p:cNvPr id="6" name="Picture 2" descr="C:\Users\1\Desktop\23февраля - копия\P10219-091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295532" cy="3286124"/>
          </a:xfrm>
          <a:prstGeom prst="rect">
            <a:avLst/>
          </a:prstGeom>
          <a:noFill/>
        </p:spPr>
      </p:pic>
      <p:pic>
        <p:nvPicPr>
          <p:cNvPr id="7170" name="Picture 2" descr="C:\Users\1\Desktop\IMG-c533091c55aa5c1406dd3966ed4bfe70-V-1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подгот\чинчи\P10214-160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0"/>
            <a:ext cx="4572000" cy="3286124"/>
          </a:xfrm>
          <a:prstGeom prst="rect">
            <a:avLst/>
          </a:prstGeom>
          <a:noFill/>
        </p:spPr>
      </p:pic>
      <p:pic>
        <p:nvPicPr>
          <p:cNvPr id="6147" name="Picture 3" descr="C:\Users\1\Desktop\фото для конкурса\IMG_20201228_140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1500" y="3000376"/>
            <a:ext cx="3286124" cy="4429124"/>
          </a:xfrm>
          <a:prstGeom prst="rect">
            <a:avLst/>
          </a:prstGeom>
          <a:noFill/>
        </p:spPr>
      </p:pic>
      <p:pic>
        <p:nvPicPr>
          <p:cNvPr id="6148" name="Picture 4" descr="C:\Users\1\Desktop\фото для конкурса\IMG_20201228_141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2" cy="3429000"/>
          </a:xfrm>
          <a:prstGeom prst="rect">
            <a:avLst/>
          </a:prstGeom>
          <a:noFill/>
        </p:spPr>
      </p:pic>
      <p:pic>
        <p:nvPicPr>
          <p:cNvPr id="6149" name="Picture 5" descr="C:\Users\1\Desktop\фото для конкурса\IMG_20201228_140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50056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258</TotalTime>
  <Words>197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Нравственное  воспитание дошкольников (МАДОУ ЦРР № 6 г.Кызыл РТ)</vt:lpstr>
      <vt:lpstr>Нравственное воспитание - это</vt:lpstr>
      <vt:lpstr>Цель нравственного воспитания в ДОУ:</vt:lpstr>
      <vt:lpstr>Проводимые мероприятия по нравственному воспитанию в ДОУ: -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Нравственное  воспитание дошкольников (МАДОУ ЦРР № 6 г.Кызыл РТ)</dc:title>
  <dc:creator>1</dc:creator>
  <cp:lastModifiedBy>1</cp:lastModifiedBy>
  <cp:revision>40</cp:revision>
  <dcterms:created xsi:type="dcterms:W3CDTF">2021-10-22T10:22:12Z</dcterms:created>
  <dcterms:modified xsi:type="dcterms:W3CDTF">2021-10-22T15:43:27Z</dcterms:modified>
</cp:coreProperties>
</file>