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44"/>
  </p:notesMasterIdLst>
  <p:sldIdLst>
    <p:sldId id="260" r:id="rId2"/>
    <p:sldId id="333" r:id="rId3"/>
    <p:sldId id="294" r:id="rId4"/>
    <p:sldId id="284" r:id="rId5"/>
    <p:sldId id="285" r:id="rId6"/>
    <p:sldId id="322" r:id="rId7"/>
    <p:sldId id="291" r:id="rId8"/>
    <p:sldId id="297" r:id="rId9"/>
    <p:sldId id="298" r:id="rId10"/>
    <p:sldId id="299" r:id="rId11"/>
    <p:sldId id="300" r:id="rId12"/>
    <p:sldId id="293" r:id="rId13"/>
    <p:sldId id="301" r:id="rId14"/>
    <p:sldId id="302" r:id="rId15"/>
    <p:sldId id="323" r:id="rId16"/>
    <p:sldId id="303" r:id="rId17"/>
    <p:sldId id="324"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25" r:id="rId32"/>
    <p:sldId id="317" r:id="rId33"/>
    <p:sldId id="329" r:id="rId34"/>
    <p:sldId id="318" r:id="rId35"/>
    <p:sldId id="328" r:id="rId36"/>
    <p:sldId id="319" r:id="rId37"/>
    <p:sldId id="327" r:id="rId38"/>
    <p:sldId id="320" r:id="rId39"/>
    <p:sldId id="330" r:id="rId40"/>
    <p:sldId id="321" r:id="rId41"/>
    <p:sldId id="331" r:id="rId42"/>
    <p:sldId id="332" r:id="rId4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00CC"/>
    <a:srgbClr val="0000FF"/>
    <a:srgbClr val="FF0066"/>
    <a:srgbClr val="FF33CC"/>
    <a:srgbClr val="FF00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45" autoAdjust="0"/>
  </p:normalViewPr>
  <p:slideViewPr>
    <p:cSldViewPr>
      <p:cViewPr>
        <p:scale>
          <a:sx n="77" d="100"/>
          <a:sy n="77" d="100"/>
        </p:scale>
        <p:origin x="-116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C60183D-E75C-4082-8B0E-4E8F7D39D0C1}" type="slidenum">
              <a:rPr lang="ru-RU"/>
              <a:pPr>
                <a:defRPr/>
              </a:pPr>
              <a:t>‹#›</a:t>
            </a:fld>
            <a:endParaRPr lang="ru-RU"/>
          </a:p>
        </p:txBody>
      </p:sp>
    </p:spTree>
    <p:extLst>
      <p:ext uri="{BB962C8B-B14F-4D97-AF65-F5344CB8AC3E}">
        <p14:creationId xmlns:p14="http://schemas.microsoft.com/office/powerpoint/2010/main" val="565726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518DA70-D64D-4CD4-8CC7-7A48ADE14D33}" type="slidenum">
              <a:rPr lang="ru-RU"/>
              <a:pPr>
                <a:defRPr/>
              </a:pPr>
              <a:t>‹#›</a:t>
            </a:fld>
            <a:endParaRPr lang="ru-RU"/>
          </a:p>
        </p:txBody>
      </p:sp>
    </p:spTree>
    <p:extLst>
      <p:ext uri="{BB962C8B-B14F-4D97-AF65-F5344CB8AC3E}">
        <p14:creationId xmlns:p14="http://schemas.microsoft.com/office/powerpoint/2010/main" val="157669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AEB6909-0F19-480C-9CB7-76C74AB2CBD9}" type="slidenum">
              <a:rPr lang="ru-RU"/>
              <a:pPr>
                <a:defRPr/>
              </a:pPr>
              <a:t>‹#›</a:t>
            </a:fld>
            <a:endParaRPr lang="ru-RU"/>
          </a:p>
        </p:txBody>
      </p:sp>
    </p:spTree>
    <p:extLst>
      <p:ext uri="{BB962C8B-B14F-4D97-AF65-F5344CB8AC3E}">
        <p14:creationId xmlns:p14="http://schemas.microsoft.com/office/powerpoint/2010/main" val="3224537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E3C5E56-88F8-4096-BF43-6B2346DDDC75}" type="slidenum">
              <a:rPr lang="ru-RU"/>
              <a:pPr>
                <a:defRPr/>
              </a:pPr>
              <a:t>‹#›</a:t>
            </a:fld>
            <a:endParaRPr lang="ru-RU"/>
          </a:p>
        </p:txBody>
      </p:sp>
    </p:spTree>
    <p:extLst>
      <p:ext uri="{BB962C8B-B14F-4D97-AF65-F5344CB8AC3E}">
        <p14:creationId xmlns:p14="http://schemas.microsoft.com/office/powerpoint/2010/main" val="373404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93AAEA1-768F-485B-B1D3-488BC4893633}" type="slidenum">
              <a:rPr lang="ru-RU"/>
              <a:pPr>
                <a:defRPr/>
              </a:pPr>
              <a:t>‹#›</a:t>
            </a:fld>
            <a:endParaRPr lang="ru-RU"/>
          </a:p>
        </p:txBody>
      </p:sp>
    </p:spTree>
    <p:extLst>
      <p:ext uri="{BB962C8B-B14F-4D97-AF65-F5344CB8AC3E}">
        <p14:creationId xmlns:p14="http://schemas.microsoft.com/office/powerpoint/2010/main" val="35107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2D77F61-8D9C-4905-AF00-0504EB5BD1C0}" type="slidenum">
              <a:rPr lang="ru-RU"/>
              <a:pPr>
                <a:defRPr/>
              </a:pPr>
              <a:t>‹#›</a:t>
            </a:fld>
            <a:endParaRPr lang="ru-RU"/>
          </a:p>
        </p:txBody>
      </p:sp>
    </p:spTree>
    <p:extLst>
      <p:ext uri="{BB962C8B-B14F-4D97-AF65-F5344CB8AC3E}">
        <p14:creationId xmlns:p14="http://schemas.microsoft.com/office/powerpoint/2010/main" val="181626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9B46981-C04E-44F7-94CA-4DE7C817BC94}" type="slidenum">
              <a:rPr lang="ru-RU"/>
              <a:pPr>
                <a:defRPr/>
              </a:pPr>
              <a:t>‹#›</a:t>
            </a:fld>
            <a:endParaRPr lang="ru-RU"/>
          </a:p>
        </p:txBody>
      </p:sp>
    </p:spTree>
    <p:extLst>
      <p:ext uri="{BB962C8B-B14F-4D97-AF65-F5344CB8AC3E}">
        <p14:creationId xmlns:p14="http://schemas.microsoft.com/office/powerpoint/2010/main" val="234764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9927E8C-9FF8-4D7C-90C2-94A12FB28E76}" type="slidenum">
              <a:rPr lang="ru-RU"/>
              <a:pPr>
                <a:defRPr/>
              </a:pPr>
              <a:t>‹#›</a:t>
            </a:fld>
            <a:endParaRPr lang="ru-RU"/>
          </a:p>
        </p:txBody>
      </p:sp>
    </p:spTree>
    <p:extLst>
      <p:ext uri="{BB962C8B-B14F-4D97-AF65-F5344CB8AC3E}">
        <p14:creationId xmlns:p14="http://schemas.microsoft.com/office/powerpoint/2010/main" val="225116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16CE7F93-D5E7-4D5E-852A-53C4131DC0B3}" type="slidenum">
              <a:rPr lang="ru-RU"/>
              <a:pPr>
                <a:defRPr/>
              </a:pPr>
              <a:t>‹#›</a:t>
            </a:fld>
            <a:endParaRPr lang="ru-RU"/>
          </a:p>
        </p:txBody>
      </p:sp>
    </p:spTree>
    <p:extLst>
      <p:ext uri="{BB962C8B-B14F-4D97-AF65-F5344CB8AC3E}">
        <p14:creationId xmlns:p14="http://schemas.microsoft.com/office/powerpoint/2010/main" val="24573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966561AD-ACC5-4BD7-88F8-7859499F7D54}" type="slidenum">
              <a:rPr lang="ru-RU"/>
              <a:pPr>
                <a:defRPr/>
              </a:pPr>
              <a:t>‹#›</a:t>
            </a:fld>
            <a:endParaRPr lang="ru-RU"/>
          </a:p>
        </p:txBody>
      </p:sp>
    </p:spTree>
    <p:extLst>
      <p:ext uri="{BB962C8B-B14F-4D97-AF65-F5344CB8AC3E}">
        <p14:creationId xmlns:p14="http://schemas.microsoft.com/office/powerpoint/2010/main" val="377513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413CCE5-1A17-4230-A79F-09D6330D07B8}" type="slidenum">
              <a:rPr lang="ru-RU"/>
              <a:pPr>
                <a:defRPr/>
              </a:pPr>
              <a:t>‹#›</a:t>
            </a:fld>
            <a:endParaRPr lang="ru-RU"/>
          </a:p>
        </p:txBody>
      </p:sp>
    </p:spTree>
    <p:extLst>
      <p:ext uri="{BB962C8B-B14F-4D97-AF65-F5344CB8AC3E}">
        <p14:creationId xmlns:p14="http://schemas.microsoft.com/office/powerpoint/2010/main" val="388201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grpSp>
        <p:nvGrpSpPr>
          <p:cNvPr id="5" name="Group 16"/>
          <p:cNvGrpSpPr>
            <a:grpSpLocks/>
          </p:cNvGrpSpPr>
          <p:nvPr/>
        </p:nvGrpSpPr>
        <p:grpSpPr bwMode="auto">
          <a:xfrm>
            <a:off x="4718050" y="993775"/>
            <a:ext cx="1847850" cy="1530350"/>
            <a:chOff x="4718762" y="993075"/>
            <a:chExt cx="1847138" cy="1530439"/>
          </a:xfrm>
        </p:grpSpPr>
        <p:sp>
          <p:nvSpPr>
            <p:cNvPr id="6"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ru-RU" noProof="0" smtClean="0"/>
              <a:t>Вставка рисунка</a:t>
            </a:r>
            <a:endParaRPr lang="en-US" noProof="0"/>
          </a:p>
        </p:txBody>
      </p:sp>
      <p:sp>
        <p:nvSpPr>
          <p:cNvPr id="14" name="Date Placeholder 4"/>
          <p:cNvSpPr>
            <a:spLocks noGrp="1"/>
          </p:cNvSpPr>
          <p:nvPr>
            <p:ph type="dt" sz="half" idx="15"/>
          </p:nvPr>
        </p:nvSpPr>
        <p:spPr/>
        <p:txBody>
          <a:bodyPr/>
          <a:lstStyle>
            <a:lvl1pPr>
              <a:defRPr/>
            </a:lvl1pPr>
          </a:lstStyle>
          <a:p>
            <a:pPr>
              <a:defRPr/>
            </a:pPr>
            <a:endParaRPr lang="ru-RU"/>
          </a:p>
        </p:txBody>
      </p:sp>
      <p:sp>
        <p:nvSpPr>
          <p:cNvPr id="15" name="Footer Placeholder 5"/>
          <p:cNvSpPr>
            <a:spLocks noGrp="1"/>
          </p:cNvSpPr>
          <p:nvPr>
            <p:ph type="ftr" sz="quarter" idx="16"/>
          </p:nvPr>
        </p:nvSpPr>
        <p:spPr/>
        <p:txBody>
          <a:bodyPr/>
          <a:lstStyle>
            <a:lvl1pPr>
              <a:defRPr/>
            </a:lvl1pPr>
          </a:lstStyle>
          <a:p>
            <a:pPr>
              <a:defRPr/>
            </a:pPr>
            <a:endParaRPr lang="ru-RU"/>
          </a:p>
        </p:txBody>
      </p:sp>
      <p:sp>
        <p:nvSpPr>
          <p:cNvPr id="16" name="Slide Number Placeholder 6"/>
          <p:cNvSpPr>
            <a:spLocks noGrp="1"/>
          </p:cNvSpPr>
          <p:nvPr>
            <p:ph type="sldNum" sz="quarter" idx="17"/>
          </p:nvPr>
        </p:nvSpPr>
        <p:spPr/>
        <p:txBody>
          <a:bodyPr/>
          <a:lstStyle>
            <a:lvl1pPr>
              <a:defRPr/>
            </a:lvl1pPr>
          </a:lstStyle>
          <a:p>
            <a:pPr>
              <a:defRPr/>
            </a:pPr>
            <a:fld id="{42B18479-1021-406F-A645-14F41C0CDD15}" type="slidenum">
              <a:rPr lang="ru-RU"/>
              <a:pPr>
                <a:defRPr/>
              </a:pPr>
              <a:t>‹#›</a:t>
            </a:fld>
            <a:endParaRPr lang="ru-RU"/>
          </a:p>
        </p:txBody>
      </p:sp>
    </p:spTree>
    <p:extLst>
      <p:ext uri="{BB962C8B-B14F-4D97-AF65-F5344CB8AC3E}">
        <p14:creationId xmlns:p14="http://schemas.microsoft.com/office/powerpoint/2010/main" val="823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34"/>
          <p:cNvGrpSpPr>
            <a:grpSpLocks/>
          </p:cNvGrpSpPr>
          <p:nvPr/>
        </p:nvGrpSpPr>
        <p:grpSpPr bwMode="auto">
          <a:xfrm>
            <a:off x="0" y="0"/>
            <a:ext cx="9251950" cy="6858000"/>
            <a:chOff x="-9" y="-16"/>
            <a:chExt cx="9252346" cy="6858038"/>
          </a:xfrm>
        </p:grpSpPr>
        <p:grpSp>
          <p:nvGrpSpPr>
            <p:cNvPr id="1032" name="Group 638"/>
            <p:cNvGrpSpPr>
              <a:grpSpLocks/>
            </p:cNvGrpSpPr>
            <p:nvPr/>
          </p:nvGrpSpPr>
          <p:grpSpPr bwMode="auto">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a:defRPr/>
                  </a:pPr>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a:defRPr/>
                  </a:pPr>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p>
              </p:txBody>
            </p:sp>
          </p:grpSp>
        </p:grpSp>
        <p:grpSp>
          <p:nvGrpSpPr>
            <p:cNvPr id="1033" name="Group 669"/>
            <p:cNvGrpSpPr>
              <a:grpSpLocks/>
            </p:cNvGrpSpPr>
            <p:nvPr/>
          </p:nvGrpSpPr>
          <p:grpSpPr bwMode="auto">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a:defRPr/>
                  </a:pPr>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a:defRPr/>
                  </a:pPr>
                  <a:endParaRPr lang="en-US"/>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a:defRPr/>
                </a:pPr>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a:defRPr/>
                  </a:pPr>
                  <a:endParaRPr lang="en-US">
                    <a:latin typeface="+mn-lt"/>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a:lstStyle/>
                <a:p>
                  <a:pPr defTabSz="457200">
                    <a:defRPr/>
                  </a:pPr>
                  <a:endParaRPr lang="en-US">
                    <a:latin typeface="+mn-lt"/>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a:lstStyle/>
                <a:p>
                  <a:pPr defTabSz="457200">
                    <a:defRPr/>
                  </a:pPr>
                  <a:endParaRPr lang="en-US">
                    <a:latin typeface="+mn-lt"/>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a:lstStyle/>
                <a:p>
                  <a:pPr defTabSz="457200">
                    <a:defRPr/>
                  </a:pPr>
                  <a:endParaRPr lang="en-US">
                    <a:latin typeface="+mn-lt"/>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a:latin typeface="+mn-lt"/>
                  </a:endParaRPr>
                </a:p>
              </p:txBody>
            </p:sp>
          </p:grpSp>
        </p:grpSp>
        <p:grpSp>
          <p:nvGrpSpPr>
            <p:cNvPr id="1034" name="Group 715"/>
            <p:cNvGrpSpPr>
              <a:grpSpLocks/>
            </p:cNvGrpSpPr>
            <p:nvPr/>
          </p:nvGrpSpPr>
          <p:grpSpPr bwMode="auto">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a:defRPr/>
                  </a:pPr>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a:defRPr/>
                  </a:pPr>
                  <a:endParaRPr lang="en-US">
                    <a:latin typeface="+mn-lt"/>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a:defRPr/>
                  </a:pPr>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a:defRPr/>
                  </a:pPr>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a:defRPr/>
                  </a:pPr>
                  <a:endParaRPr lang="en-US">
                    <a:latin typeface="+mn-lt"/>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a:latin typeface="+mn-lt"/>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a:latin typeface="+mn-lt"/>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a:latin typeface="+mn-lt"/>
                  </a:endParaRPr>
                </a:p>
              </p:txBody>
            </p:sp>
          </p:grpSp>
        </p:grpSp>
      </p:grpSp>
      <p:sp>
        <p:nvSpPr>
          <p:cNvPr id="1027"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a:defRPr/>
            </a:pPr>
            <a:endParaRPr lang="ru-RU"/>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a:defRPr/>
            </a:pPr>
            <a:endParaRPr lang="ru-RU"/>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pPr>
              <a:defRPr/>
            </a:pPr>
            <a:fld id="{E905F6BA-071A-43C3-8878-ADCDC58725D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4" r:id="rId9"/>
    <p:sldLayoutId id="2147483842" r:id="rId10"/>
    <p:sldLayoutId id="2147483843" r:id="rId11"/>
  </p:sldLayoutIdLst>
  <p:transition spd="med">
    <p:circle/>
  </p:transition>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rgbClr val="404040"/>
          </a:solidFill>
          <a:latin typeface="+mj-lt"/>
          <a:ea typeface="Trebuchet MS" pitchFamily="34" charset="0"/>
          <a:cs typeface="Trebuchet MS"/>
        </a:defRPr>
      </a:lvl1pPr>
      <a:lvl2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rgbClr val="404040"/>
        </a:buClr>
        <a:buFont typeface="Wingdings 2" pitchFamily="18" charset="2"/>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ts val="600"/>
        </a:spcAft>
        <a:buClr>
          <a:srgbClr val="404040"/>
        </a:buClr>
        <a:buFont typeface="Wingdings 2"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ts val="600"/>
        </a:spcAft>
        <a:buClr>
          <a:srgbClr val="404040"/>
        </a:buClr>
        <a:buFont typeface="Wingdings 2"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ru.wikipedia.org/wiki/%D0%A1%D1%83%D1%80%D0%BE%D0%BA" TargetMode="External"/><Relationship Id="rId13" Type="http://schemas.openxmlformats.org/officeDocument/2006/relationships/hyperlink" Target="http://ru.wikipedia.org/wiki/%D0%93%D1%80%D1%8B%D0%B7%D1%83%D0%BD%D1%8B" TargetMode="External"/><Relationship Id="rId18" Type="http://schemas.openxmlformats.org/officeDocument/2006/relationships/hyperlink" Target="http://ru.wikipedia.org/wiki/%D0%9D%D0%B0%D1%81%D0%B5%D0%BA%D0%BE%D0%BC%D1%8B%D0%B5" TargetMode="External"/><Relationship Id="rId3" Type="http://schemas.openxmlformats.org/officeDocument/2006/relationships/hyperlink" Target="http://ru.wikipedia.org/wiki/%D0%A1%D0%BC" TargetMode="External"/><Relationship Id="rId7" Type="http://schemas.openxmlformats.org/officeDocument/2006/relationships/hyperlink" Target="http://ru.wikipedia.org/wiki/%D0%9A%D0%BE%D1%88%D0%BA%D0%B0#.D0.9F.D0.BE.D1.80.D0.BE.D0.B4.D1.8B_.D0.BA.D0.BE.D1.88.D0.B5.D0.BA" TargetMode="External"/><Relationship Id="rId12" Type="http://schemas.openxmlformats.org/officeDocument/2006/relationships/hyperlink" Target="http://ru.wikipedia.org/wiki/%D0%9F%D0%B8%D1%89%D1%83%D1%85%D0%B8_(%D0%BC%D0%BB%D0%B5%D0%BA%D0%BE%D0%BF%D0%B8%D1%82%D0%B0%D1%8E%D1%89%D0%B8%D0%B5)" TargetMode="External"/><Relationship Id="rId17" Type="http://schemas.openxmlformats.org/officeDocument/2006/relationships/hyperlink" Target="http://ru.wikipedia.org/wiki/%D0%9F%D1%80%D1%8F%D0%BC%D0%BE%D0%BA%D1%80%D1%8B%D0%BB%D1%8B%D0%B5" TargetMode="External"/><Relationship Id="rId2" Type="http://schemas.openxmlformats.org/officeDocument/2006/relationships/hyperlink" Target="http://ru.wikipedia.org/wiki/%D0%9A%D0%BE%D1%88%D0%BA%D0%B0" TargetMode="External"/><Relationship Id="rId16" Type="http://schemas.openxmlformats.org/officeDocument/2006/relationships/hyperlink" Target="http://ru.wikipedia.org/wiki/%D0%9F%D1%82%D0%B8%D1%86%D1%8B" TargetMode="External"/><Relationship Id="rId1" Type="http://schemas.openxmlformats.org/officeDocument/2006/relationships/slideLayout" Target="../slideLayouts/slideLayout2.xml"/><Relationship Id="rId6" Type="http://schemas.openxmlformats.org/officeDocument/2006/relationships/hyperlink" Target="http://ru.wikipedia.org/wiki/%D0%9F%D0%B5%D1%80%D1%81%D0%B8%D0%B4%D1%81%D0%BA%D0%B0%D1%8F_%D0%BA%D0%BE%D1%88%D0%BA%D0%B0" TargetMode="External"/><Relationship Id="rId11" Type="http://schemas.openxmlformats.org/officeDocument/2006/relationships/hyperlink" Target="http://ru.wikipedia.org/wiki/%D0%9A%D0%B0%D0%BC%D1%83%D1%84%D0%BB%D1%8F%D0%B6" TargetMode="External"/><Relationship Id="rId5" Type="http://schemas.openxmlformats.org/officeDocument/2006/relationships/hyperlink" Target="http://ru.wikipedia.org/wiki/%D0%9A%D0%BE%D1%88%D0%B0%D1%87%D1%8C%D0%B8" TargetMode="External"/><Relationship Id="rId15" Type="http://schemas.openxmlformats.org/officeDocument/2006/relationships/hyperlink" Target="http://ru.wikipedia.org/wiki/%D0%97%D0%B0%D1%8F%D1%86-%D1%82%D0%BE%D0%BB%D0%B0%D0%B9" TargetMode="External"/><Relationship Id="rId10" Type="http://schemas.openxmlformats.org/officeDocument/2006/relationships/hyperlink" Target="http://ru.wikipedia.org/wiki/%D0%91%D0%B0%D1%80%D1%81%D1%83%D0%BA" TargetMode="External"/><Relationship Id="rId4" Type="http://schemas.openxmlformats.org/officeDocument/2006/relationships/hyperlink" Target="http://ru.wikipedia.org/wiki/%D0%9A%D0%B3" TargetMode="External"/><Relationship Id="rId9" Type="http://schemas.openxmlformats.org/officeDocument/2006/relationships/hyperlink" Target="http://ru.wikipedia.org/wiki/%D0%9B%D0%B8%D1%81%D0%B8%D1%86%D0%B0" TargetMode="External"/><Relationship Id="rId14" Type="http://schemas.openxmlformats.org/officeDocument/2006/relationships/hyperlink" Target="http://ru.wikipedia.org/wiki/%D0%A1%D1%83%D1%81%D0%BB%D0%B8%D0%BA%D0%B8"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ru.wikipedia.org/wiki/2010_%D0%B3%D0%BE%D0%B4" TargetMode="External"/><Relationship Id="rId3" Type="http://schemas.openxmlformats.org/officeDocument/2006/relationships/hyperlink" Target="http://ru.wikipedia.org/wiki/%D0%9A%D0%BE%D1%88%D0%B0%D1%87%D1%8C%D0%B8" TargetMode="External"/><Relationship Id="rId7" Type="http://schemas.openxmlformats.org/officeDocument/2006/relationships/hyperlink" Target="http://ru.wikipedia.org/wiki/%D0%9A%D1%80%D0%B0%D1%81%D0%BD%D0%B0%D1%8F_%D0%BA%D0%BD%D0%B8%D0%B3%D0%B0_%D0%A0%D0%BE%D1%81%D1%81%D0%B8%D0%B8" TargetMode="External"/><Relationship Id="rId2" Type="http://schemas.openxmlformats.org/officeDocument/2006/relationships/hyperlink" Target="http://ru.wikipedia.org/wiki/%D0%9C%D0%BB%D0%B5%D0%BA%D0%BE%D0%BF%D0%B8%D1%82%D0%B0%D1%8E%D1%89%D0%B8%D0%B5" TargetMode="External"/><Relationship Id="rId1" Type="http://schemas.openxmlformats.org/officeDocument/2006/relationships/slideLayout" Target="../slideLayouts/slideLayout2.xml"/><Relationship Id="rId6" Type="http://schemas.openxmlformats.org/officeDocument/2006/relationships/hyperlink" Target="http://ru.wikipedia.org/wiki/%D0%9A%D1%80%D0%B0%D1%81%D0%BD%D0%B0%D1%8F_%D0%BA%D0%BD%D0%B8%D0%B3%D0%B0" TargetMode="External"/><Relationship Id="rId5" Type="http://schemas.openxmlformats.org/officeDocument/2006/relationships/hyperlink" Target="http://ru.wikipedia.org/wiki/XX_%D0%B2%D0%B5%D0%BA" TargetMode="External"/><Relationship Id="rId4" Type="http://schemas.openxmlformats.org/officeDocument/2006/relationships/hyperlink" Target="http://ru.wikipedia.org/wiki/%D0%A6%D0%B5%D0%BD%D1%82%D1%80%D0%B0%D0%BB%D1%8C%D0%BD%D0%B0%D1%8F_%D0%90%D0%B7%D0%B8%D1%8F" TargetMode="External"/><Relationship Id="rId9" Type="http://schemas.openxmlformats.org/officeDocument/2006/relationships/hyperlink" Target="http://ru.wikipedia.org/wiki/%D0%9E%D1%85%D0%BE%D1%82%D0%B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ru.wikipedia.org/wiki/%D0%9B%D0%B8%D1%81%D0%B8%D1%86%D1%8B" TargetMode="External"/><Relationship Id="rId2" Type="http://schemas.openxmlformats.org/officeDocument/2006/relationships/hyperlink" Target="http://ru.wikipedia.org/wiki/%D0%92%D0%BE%D0%BB%D0%BA" TargetMode="External"/><Relationship Id="rId1" Type="http://schemas.openxmlformats.org/officeDocument/2006/relationships/slideLayout" Target="../slideLayouts/slideLayout2.xml"/><Relationship Id="rId6" Type="http://schemas.openxmlformats.org/officeDocument/2006/relationships/hyperlink" Target="http://ru.wikipedia.org/wiki/%D0%9F%D1%81%D0%BE%D0%B2%D1%8B%D0%B5" TargetMode="External"/><Relationship Id="rId5" Type="http://schemas.openxmlformats.org/officeDocument/2006/relationships/hyperlink" Target="http://ru.wikipedia.org/wiki/%D0%A0%D0%BE%D1%81%D1%81%D0%B8%D1%8F" TargetMode="External"/><Relationship Id="rId4" Type="http://schemas.openxmlformats.org/officeDocument/2006/relationships/hyperlink" Target="http://ru.wikipedia.org/wiki/%D0%A8%D0%B0%D0%BA%D0%B0%D0%BB%D1%8B"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ru.wikipedia.org/wiki/%D0%A0%D0%BE%D1%81%D1%81%D0%B8%D1%8F" TargetMode="External"/><Relationship Id="rId2" Type="http://schemas.openxmlformats.org/officeDocument/2006/relationships/hyperlink" Target="http://ru.wikipedia.org/wiki/%D0%A1%D1%83%D1%80%D0%BA%D0%B8" TargetMode="External"/><Relationship Id="rId1" Type="http://schemas.openxmlformats.org/officeDocument/2006/relationships/slideLayout" Target="../slideLayouts/slideLayout2.xml"/><Relationship Id="rId5" Type="http://schemas.openxmlformats.org/officeDocument/2006/relationships/hyperlink" Target="http://ru.wikipedia.org/wiki/%D0%A2%D1%83%D0%B2%D0%B0" TargetMode="External"/><Relationship Id="rId4" Type="http://schemas.openxmlformats.org/officeDocument/2006/relationships/hyperlink" Target="http://ru.wikipedia.org/wiki/%D0%97%D0%B0%D0%B1%D0%B0%D0%B9%D0%BA%D0%B0%D0%BB%D1%8C%D0%B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ru.wikipedia.org/wiki/%D0%9A%D1%80%D1%8B%D0%BB%D0%BE_%D0%BF%D1%82%D0%B8%D1%86" TargetMode="External"/><Relationship Id="rId2" Type="http://schemas.openxmlformats.org/officeDocument/2006/relationships/hyperlink" Target="http://ru.wikipedia.org/wiki/%D0%9F%D1%82%D0%B8%D1%86%D0%B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ru.wikipedia.org/wiki/%D0%9F%D0%B5%D1%87%D0%BE%D1%80%D0%B0_(%D1%80%D0%B5%D0%BA%D0%B0)" TargetMode="External"/><Relationship Id="rId2" Type="http://schemas.openxmlformats.org/officeDocument/2006/relationships/hyperlink" Target="http://ru.wikipedia.org/wiki/%D0%9B%D0%BE%D1%81%D0%BE%D1%81%D1%91%D0%B2%D1%8B%D0%B5" TargetMode="External"/><Relationship Id="rId1" Type="http://schemas.openxmlformats.org/officeDocument/2006/relationships/slideLayout" Target="../slideLayouts/slideLayout2.xml"/><Relationship Id="rId6" Type="http://schemas.openxmlformats.org/officeDocument/2006/relationships/hyperlink" Target="http://ru.wikipedia.org/wiki/%D0%94%D0%B0%D0%BB%D1%8C%D0%BD%D0%B8%D0%B9_%D0%92%D0%BE%D1%81%D1%82%D0%BE%D0%BA" TargetMode="External"/><Relationship Id="rId5" Type="http://schemas.openxmlformats.org/officeDocument/2006/relationships/hyperlink" Target="http://ru.wikipedia.org/wiki/%D0%AF%D0%BA%D1%83%D1%82%D0%B8%D1%8F" TargetMode="External"/><Relationship Id="rId4" Type="http://schemas.openxmlformats.org/officeDocument/2006/relationships/hyperlink" Target="http://ru.wikipedia.org/wiki/%D0%9A%D0%B0%D0%BC%D0%B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ru.wikipedia.org/wiki/%D0%A4%D0%BE%D1%80%D0%B5%D0%BB%D1%8C" TargetMode="External"/><Relationship Id="rId2" Type="http://schemas.openxmlformats.org/officeDocument/2006/relationships/hyperlink" Target="http://ru.wikipedia.org/wiki/%D0%9F%D0%BB%D0%B0%D0%B2%D0%BD%D0%B8%D0%B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120" y="718"/>
            <a:ext cx="9144000" cy="3856038"/>
          </a:xfrm>
        </p:spPr>
        <p:txBody>
          <a:bodyPr/>
          <a:lstStyle/>
          <a:p>
            <a:pPr algn="ctr" eaLnBrk="1" hangingPunct="1">
              <a:buFontTx/>
              <a:buNone/>
            </a:pPr>
            <a:r>
              <a:rPr lang="ru-RU" sz="6000" b="1" dirty="0" smtClean="0">
                <a:solidFill>
                  <a:srgbClr val="FF0000"/>
                </a:solidFill>
                <a:latin typeface="Monotype Corsiva" panose="03010101010201010101" pitchFamily="66" charset="0"/>
              </a:rPr>
              <a:t>По страницам Красной книги Тувы </a:t>
            </a:r>
            <a:r>
              <a:rPr lang="ru-RU" sz="6000" b="1" dirty="0" smtClean="0">
                <a:solidFill>
                  <a:srgbClr val="FF0000"/>
                </a:solidFill>
                <a:latin typeface="Monotype Corsiva" panose="03010101010201010101" pitchFamily="66" charset="0"/>
              </a:rPr>
              <a:t>.</a:t>
            </a:r>
            <a:endParaRPr lang="ru-RU" sz="6000" b="1" dirty="0" smtClean="0">
              <a:solidFill>
                <a:srgbClr val="FF0000"/>
              </a:solidFill>
              <a:latin typeface="Monotype Corsiva" panose="03010101010201010101" pitchFamily="66" charset="0"/>
            </a:endParaRPr>
          </a:p>
          <a:p>
            <a:pPr eaLnBrk="1" hangingPunct="1">
              <a:buFontTx/>
              <a:buNone/>
            </a:pPr>
            <a:endParaRPr lang="ru-RU" dirty="0" smtClean="0">
              <a:solidFill>
                <a:srgbClr val="FFFF00"/>
              </a:solidFill>
            </a:endParaRPr>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3808" y="2492896"/>
            <a:ext cx="3231670" cy="4248472"/>
          </a:xfrm>
          <a:prstGeom prst="rect">
            <a:avLst/>
          </a:prstGeom>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0"/>
            <a:ext cx="8229600" cy="1384300"/>
          </a:xfrm>
        </p:spPr>
        <p:txBody>
          <a:bodyPr/>
          <a:lstStyle/>
          <a:p>
            <a:pPr algn="ctr" eaLnBrk="1" hangingPunct="1"/>
            <a:r>
              <a:rPr lang="ru-RU" b="1" smtClean="0">
                <a:solidFill>
                  <a:srgbClr val="FF0000"/>
                </a:solidFill>
                <a:cs typeface="Trebuchet MS" pitchFamily="34" charset="0"/>
              </a:rPr>
              <a:t>ВЕНЕРИН БАШМАЧОК</a:t>
            </a:r>
          </a:p>
        </p:txBody>
      </p:sp>
      <p:pic>
        <p:nvPicPr>
          <p:cNvPr id="28677" name="Picture 5" descr="43934121_Venerin_bashmachyo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4" y="1052736"/>
            <a:ext cx="8639175" cy="572611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2000" fill="hold"/>
                                        <p:tgtEl>
                                          <p:spTgt spid="28674"/>
                                        </p:tgtEl>
                                        <p:attrNameLst>
                                          <p:attrName>ppt_w</p:attrName>
                                        </p:attrNameLst>
                                      </p:cBhvr>
                                      <p:tavLst>
                                        <p:tav tm="0">
                                          <p:val>
                                            <p:strVal val="#ppt_w"/>
                                          </p:val>
                                        </p:tav>
                                        <p:tav tm="100000">
                                          <p:val>
                                            <p:strVal val="#ppt_w"/>
                                          </p:val>
                                        </p:tav>
                                      </p:tavLst>
                                    </p:anim>
                                    <p:anim calcmode="lin" valueType="num">
                                      <p:cBhvr>
                                        <p:cTn id="8" dur="2000" fill="hold"/>
                                        <p:tgtEl>
                                          <p:spTgt spid="2867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8674"/>
                                        </p:tgtEl>
                                        <p:attrNameLst>
                                          <p:attrName>ppt_x</p:attrName>
                                        </p:attrNameLst>
                                      </p:cBhvr>
                                      <p:tavLst>
                                        <p:tav tm="0">
                                          <p:val>
                                            <p:strVal val="#ppt_x-.4"/>
                                          </p:val>
                                        </p:tav>
                                        <p:tav tm="100000">
                                          <p:val>
                                            <p:strVal val="#ppt_x"/>
                                          </p:val>
                                        </p:tav>
                                      </p:tavLst>
                                    </p:anim>
                                    <p:anim calcmode="lin" valueType="num">
                                      <p:cBhvr>
                                        <p:cTn id="10" dur="2000" fill="hold"/>
                                        <p:tgtEl>
                                          <p:spTgt spid="2867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28677"/>
                                        </p:tgtEl>
                                        <p:attrNameLst>
                                          <p:attrName>style.visibility</p:attrName>
                                        </p:attrNameLst>
                                      </p:cBhvr>
                                      <p:to>
                                        <p:strVal val="visible"/>
                                      </p:to>
                                    </p:set>
                                    <p:animEffect transition="in" filter="barn(inHorizontal)">
                                      <p:cBhvr>
                                        <p:cTn id="15"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23850" y="404813"/>
            <a:ext cx="8229600" cy="5903912"/>
          </a:xfrm>
          <a:extLst/>
        </p:spPr>
        <p:txBody>
          <a:bodyPr rtlCol="0">
            <a:normAutofit fontScale="85000" lnSpcReduction="20000"/>
          </a:bodyPr>
          <a:lstStyle/>
          <a:p>
            <a:pPr algn="just" eaLnBrk="1" fontAlgn="auto" hangingPunct="1">
              <a:lnSpc>
                <a:spcPct val="160000"/>
              </a:lnSpc>
              <a:buClr>
                <a:schemeClr val="tx1">
                  <a:lumMod val="75000"/>
                  <a:lumOff val="25000"/>
                </a:schemeClr>
              </a:buClr>
              <a:buFontTx/>
              <a:buNone/>
              <a:defRPr/>
            </a:pPr>
            <a:r>
              <a:rPr lang="ru-RU" sz="2800" dirty="0" smtClean="0">
                <a:solidFill>
                  <a:srgbClr val="00FF00"/>
                </a:solidFill>
              </a:rPr>
              <a:t>        </a:t>
            </a:r>
            <a:r>
              <a:rPr lang="ru-RU" sz="2400" dirty="0" smtClean="0">
                <a:solidFill>
                  <a:schemeClr val="accent6">
                    <a:lumMod val="50000"/>
                  </a:schemeClr>
                </a:solidFill>
              </a:rPr>
              <a:t>Цветёт в июне, только на 15—17 году жизни, опыляется насекомыми. Плод — сухая коробочка. Традиционно культивируется из-за высоких декоративных качеств. Известно о лекарственном применении народами Сибири и в тибетской медицине. Растение является объектом массового сбора людьми для букетов и с целью пересадки на садовые участки, что ведёт к повсеместному сокращению вида; существует опасность исчезновения этого вида во многих регионах России. Встречается в равнинных и горных лиственных, смешанных, реже хвойных и </a:t>
            </a:r>
            <a:r>
              <a:rPr lang="ru-RU" sz="2400" dirty="0" err="1" smtClean="0">
                <a:solidFill>
                  <a:schemeClr val="accent6">
                    <a:lumMod val="50000"/>
                  </a:schemeClr>
                </a:solidFill>
              </a:rPr>
              <a:t>остепнённых</a:t>
            </a:r>
            <a:r>
              <a:rPr lang="ru-RU" sz="2400" dirty="0" smtClean="0">
                <a:solidFill>
                  <a:schemeClr val="accent6">
                    <a:lumMod val="50000"/>
                  </a:schemeClr>
                </a:solidFill>
              </a:rPr>
              <a:t> лесах, на лесных опушках, лесных лугах и в зарослях кустарников.</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bg/>
                                          </p:spTgt>
                                        </p:tgtEl>
                                        <p:attrNameLst>
                                          <p:attrName>style.visibility</p:attrName>
                                        </p:attrNameLst>
                                      </p:cBhvr>
                                      <p:to>
                                        <p:strVal val="visible"/>
                                      </p:to>
                                    </p:set>
                                    <p:animEffect transition="in" filter="fade">
                                      <p:cBhvr>
                                        <p:cTn id="7" dur="1000">
                                          <p:stCondLst>
                                            <p:cond delay="0"/>
                                          </p:stCondLst>
                                        </p:cTn>
                                        <p:tgtEl>
                                          <p:spTgt spid="2969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fade">
                                      <p:cBhvr>
                                        <p:cTn id="12" dur="1000">
                                          <p:stCondLst>
                                            <p:cond delay="0"/>
                                          </p:stCondLst>
                                        </p:cTn>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5288" y="260350"/>
            <a:ext cx="8424862" cy="6337300"/>
          </a:xfrm>
        </p:spPr>
        <p:txBody>
          <a:bodyPr/>
          <a:lstStyle/>
          <a:p>
            <a:pPr algn="ctr" eaLnBrk="1" hangingPunct="1"/>
            <a:r>
              <a:rPr lang="ru-RU" sz="3600" b="1" smtClean="0">
                <a:solidFill>
                  <a:srgbClr val="FF0000"/>
                </a:solidFill>
                <a:cs typeface="Trebuchet MS" pitchFamily="34" charset="0"/>
              </a:rPr>
              <a:t>ЗАПОМНИ!</a:t>
            </a:r>
            <a:r>
              <a:rPr lang="ru-RU" sz="4000" b="1" smtClean="0">
                <a:solidFill>
                  <a:srgbClr val="FF6600"/>
                </a:solidFill>
                <a:cs typeface="Trebuchet MS" pitchFamily="34" charset="0"/>
              </a:rPr>
              <a:t/>
            </a:r>
            <a:br>
              <a:rPr lang="ru-RU" sz="4000" b="1" smtClean="0">
                <a:solidFill>
                  <a:srgbClr val="FF6600"/>
                </a:solidFill>
                <a:cs typeface="Trebuchet MS" pitchFamily="34" charset="0"/>
              </a:rPr>
            </a:br>
            <a:r>
              <a:rPr lang="ru-RU" sz="4000" b="1" smtClean="0">
                <a:solidFill>
                  <a:srgbClr val="FF6600"/>
                </a:solidFill>
                <a:cs typeface="Trebuchet MS" pitchFamily="34" charset="0"/>
              </a:rPr>
              <a:t>   </a:t>
            </a:r>
            <a:r>
              <a:rPr lang="ru-RU" sz="1800" smtClean="0">
                <a:solidFill>
                  <a:srgbClr val="5D0DA5"/>
                </a:solidFill>
                <a:cs typeface="Trebuchet MS" pitchFamily="34" charset="0"/>
              </a:rPr>
              <a:t>Находясь в природе</a:t>
            </a:r>
            <a:r>
              <a:rPr lang="en-US" sz="1800" smtClean="0">
                <a:solidFill>
                  <a:srgbClr val="5D0DA5"/>
                </a:solidFill>
                <a:cs typeface="Trebuchet MS" pitchFamily="34" charset="0"/>
              </a:rPr>
              <a:t>, </a:t>
            </a:r>
            <a:r>
              <a:rPr lang="ru-RU" sz="1800" smtClean="0">
                <a:solidFill>
                  <a:srgbClr val="5D0DA5"/>
                </a:solidFill>
                <a:cs typeface="Trebuchet MS" pitchFamily="34" charset="0"/>
              </a:rPr>
              <a:t>нельзя срывать растения для букетов. Букеты можно составлять только из тех </a:t>
            </a:r>
            <a:r>
              <a:rPr lang="en-US" sz="1800" smtClean="0">
                <a:solidFill>
                  <a:srgbClr val="5D0DA5"/>
                </a:solidFill>
                <a:cs typeface="Trebuchet MS" pitchFamily="34" charset="0"/>
              </a:rPr>
              <a:t>, </a:t>
            </a:r>
            <a:r>
              <a:rPr lang="ru-RU" sz="1800" smtClean="0">
                <a:solidFill>
                  <a:srgbClr val="5D0DA5"/>
                </a:solidFill>
                <a:cs typeface="Trebuchet MS" pitchFamily="34" charset="0"/>
              </a:rPr>
              <a:t>растений</a:t>
            </a:r>
            <a:r>
              <a:rPr lang="en-US" sz="1800" smtClean="0">
                <a:solidFill>
                  <a:srgbClr val="5D0DA5"/>
                </a:solidFill>
                <a:cs typeface="Trebuchet MS" pitchFamily="34" charset="0"/>
              </a:rPr>
              <a:t> , </a:t>
            </a:r>
            <a:r>
              <a:rPr lang="ru-RU" sz="1800" smtClean="0">
                <a:solidFill>
                  <a:srgbClr val="5D0DA5"/>
                </a:solidFill>
                <a:cs typeface="Trebuchet MS" pitchFamily="34" charset="0"/>
              </a:rPr>
              <a:t>которые выращены человеком.</a:t>
            </a:r>
            <a:br>
              <a:rPr lang="ru-RU" sz="1800" smtClean="0">
                <a:solidFill>
                  <a:srgbClr val="5D0DA5"/>
                </a:solidFill>
                <a:cs typeface="Trebuchet MS" pitchFamily="34" charset="0"/>
              </a:rPr>
            </a:br>
            <a:r>
              <a:rPr lang="ru-RU" sz="1800" smtClean="0">
                <a:solidFill>
                  <a:srgbClr val="5D0DA5"/>
                </a:solidFill>
                <a:cs typeface="Trebuchet MS" pitchFamily="34" charset="0"/>
              </a:rPr>
              <a:t>       Бывает</a:t>
            </a:r>
            <a:r>
              <a:rPr lang="en-US" sz="1800" smtClean="0">
                <a:solidFill>
                  <a:srgbClr val="5D0DA5"/>
                </a:solidFill>
                <a:cs typeface="Trebuchet MS" pitchFamily="34" charset="0"/>
              </a:rPr>
              <a:t> , </a:t>
            </a:r>
            <a:r>
              <a:rPr lang="ru-RU" sz="1800" smtClean="0">
                <a:solidFill>
                  <a:srgbClr val="5D0DA5"/>
                </a:solidFill>
                <a:cs typeface="Trebuchet MS" pitchFamily="34" charset="0"/>
              </a:rPr>
              <a:t>что люди даже не срывая растений </a:t>
            </a:r>
            <a:r>
              <a:rPr lang="en-US" sz="1800" smtClean="0">
                <a:solidFill>
                  <a:srgbClr val="5D0DA5"/>
                </a:solidFill>
                <a:cs typeface="Trebuchet MS" pitchFamily="34" charset="0"/>
              </a:rPr>
              <a:t>, </a:t>
            </a:r>
            <a:r>
              <a:rPr lang="ru-RU" sz="1800" smtClean="0">
                <a:solidFill>
                  <a:srgbClr val="5D0DA5"/>
                </a:solidFill>
                <a:cs typeface="Trebuchet MS" pitchFamily="34" charset="0"/>
              </a:rPr>
              <a:t>губят их. Причина этого – вытаптывание. Идет человек по лесу и не замечает </a:t>
            </a:r>
            <a:r>
              <a:rPr lang="en-US" sz="1800" smtClean="0">
                <a:solidFill>
                  <a:srgbClr val="5D0DA5"/>
                </a:solidFill>
                <a:cs typeface="Trebuchet MS" pitchFamily="34" charset="0"/>
              </a:rPr>
              <a:t>, </a:t>
            </a:r>
            <a:r>
              <a:rPr lang="ru-RU" sz="1800" smtClean="0">
                <a:solidFill>
                  <a:srgbClr val="5D0DA5"/>
                </a:solidFill>
                <a:cs typeface="Trebuchet MS" pitchFamily="34" charset="0"/>
              </a:rPr>
              <a:t>как у него под ногами ломаются </a:t>
            </a:r>
            <a:r>
              <a:rPr lang="en-US" sz="1800" smtClean="0">
                <a:solidFill>
                  <a:srgbClr val="5D0DA5"/>
                </a:solidFill>
                <a:cs typeface="Trebuchet MS" pitchFamily="34" charset="0"/>
              </a:rPr>
              <a:t>, </a:t>
            </a:r>
            <a:r>
              <a:rPr lang="ru-RU" sz="1800" smtClean="0">
                <a:solidFill>
                  <a:srgbClr val="5D0DA5"/>
                </a:solidFill>
                <a:cs typeface="Trebuchet MS" pitchFamily="34" charset="0"/>
              </a:rPr>
              <a:t>втаптываются в землю хрупкие травы. В нашей стране проводится большая работа по охране растений. Редкие растения запрещено собирать. Под особой защитой они находятся в заповедниках. Много редких растений со всего мира выращивают в ботанических садах. Конечно охранять надо не только редкие</a:t>
            </a:r>
            <a:r>
              <a:rPr lang="en-US" sz="1800" smtClean="0">
                <a:solidFill>
                  <a:srgbClr val="5D0DA5"/>
                </a:solidFill>
                <a:cs typeface="Trebuchet MS" pitchFamily="34" charset="0"/>
              </a:rPr>
              <a:t>, </a:t>
            </a:r>
            <a:r>
              <a:rPr lang="ru-RU" sz="1800" smtClean="0">
                <a:solidFill>
                  <a:srgbClr val="5D0DA5"/>
                </a:solidFill>
                <a:cs typeface="Trebuchet MS" pitchFamily="34" charset="0"/>
              </a:rPr>
              <a:t>но и другие </a:t>
            </a:r>
            <a:r>
              <a:rPr lang="en-US" sz="1800" smtClean="0">
                <a:solidFill>
                  <a:srgbClr val="5D0DA5"/>
                </a:solidFill>
                <a:cs typeface="Trebuchet MS" pitchFamily="34" charset="0"/>
              </a:rPr>
              <a:t>, </a:t>
            </a:r>
            <a:r>
              <a:rPr lang="ru-RU" sz="1800" smtClean="0">
                <a:solidFill>
                  <a:srgbClr val="5D0DA5"/>
                </a:solidFill>
                <a:cs typeface="Trebuchet MS" pitchFamily="34" charset="0"/>
              </a:rPr>
              <a:t>даже обычные виды растений.</a:t>
            </a:r>
            <a:br>
              <a:rPr lang="ru-RU" sz="1800" smtClean="0">
                <a:solidFill>
                  <a:srgbClr val="5D0DA5"/>
                </a:solidFill>
                <a:cs typeface="Trebuchet MS" pitchFamily="34" charset="0"/>
              </a:rPr>
            </a:br>
            <a:r>
              <a:rPr lang="ru-RU" sz="1800" smtClean="0">
                <a:solidFill>
                  <a:srgbClr val="5D0DA5"/>
                </a:solidFill>
                <a:cs typeface="Trebuchet MS" pitchFamily="34" charset="0"/>
              </a:rPr>
              <a:t>        Каждый должен выполнять правила поведения в природе </a:t>
            </a:r>
            <a:r>
              <a:rPr lang="en-US" sz="1800" smtClean="0">
                <a:solidFill>
                  <a:srgbClr val="5D0DA5"/>
                </a:solidFill>
                <a:cs typeface="Trebuchet MS" pitchFamily="34" charset="0"/>
              </a:rPr>
              <a:t>, </a:t>
            </a:r>
            <a:r>
              <a:rPr lang="ru-RU" sz="1800" smtClean="0">
                <a:solidFill>
                  <a:srgbClr val="5D0DA5"/>
                </a:solidFill>
                <a:cs typeface="Trebuchet MS" pitchFamily="34" charset="0"/>
              </a:rPr>
              <a:t>больше сажать растений в городах и сёлах.</a:t>
            </a:r>
            <a:br>
              <a:rPr lang="ru-RU" sz="1800" smtClean="0">
                <a:solidFill>
                  <a:srgbClr val="5D0DA5"/>
                </a:solidFill>
                <a:cs typeface="Trebuchet MS" pitchFamily="34" charset="0"/>
              </a:rPr>
            </a:br>
            <a:r>
              <a:rPr lang="ru-RU" sz="1800" smtClean="0">
                <a:solidFill>
                  <a:srgbClr val="5D0DA5"/>
                </a:solidFill>
                <a:cs typeface="Trebuchet MS" pitchFamily="34" charset="0"/>
              </a:rPr>
              <a:t>Нельзя забывать о том</a:t>
            </a:r>
            <a:r>
              <a:rPr lang="en-US" sz="1800" smtClean="0">
                <a:solidFill>
                  <a:srgbClr val="5D0DA5"/>
                </a:solidFill>
                <a:cs typeface="Trebuchet MS" pitchFamily="34" charset="0"/>
              </a:rPr>
              <a:t>, </a:t>
            </a:r>
            <a:r>
              <a:rPr lang="ru-RU" sz="1800" smtClean="0">
                <a:solidFill>
                  <a:srgbClr val="5D0DA5"/>
                </a:solidFill>
                <a:cs typeface="Trebuchet MS" pitchFamily="34" charset="0"/>
              </a:rPr>
              <a:t>что в природе всё взаимосвязано. Поэтому охране растений помогает борьба с загрязнением воздуха и воды</a:t>
            </a:r>
            <a:r>
              <a:rPr lang="en-US" sz="1800" smtClean="0">
                <a:solidFill>
                  <a:srgbClr val="5D0DA5"/>
                </a:solidFill>
                <a:cs typeface="Trebuchet MS" pitchFamily="34" charset="0"/>
              </a:rPr>
              <a:t>, </a:t>
            </a:r>
            <a:r>
              <a:rPr lang="ru-RU" sz="1800" smtClean="0">
                <a:solidFill>
                  <a:srgbClr val="5D0DA5"/>
                </a:solidFill>
                <a:cs typeface="Trebuchet MS" pitchFamily="34" charset="0"/>
              </a:rPr>
              <a:t>охрана птиц</a:t>
            </a:r>
            <a:r>
              <a:rPr lang="en-US" sz="1800" smtClean="0">
                <a:solidFill>
                  <a:srgbClr val="5D0DA5"/>
                </a:solidFill>
                <a:cs typeface="Trebuchet MS" pitchFamily="34" charset="0"/>
              </a:rPr>
              <a:t>, </a:t>
            </a:r>
            <a:r>
              <a:rPr lang="ru-RU" sz="1800" smtClean="0">
                <a:solidFill>
                  <a:srgbClr val="5D0DA5"/>
                </a:solidFill>
                <a:cs typeface="Trebuchet MS" pitchFamily="34" charset="0"/>
              </a:rPr>
              <a:t>животных. В руках человека красота и богатство родной земли. </a:t>
            </a:r>
            <a:br>
              <a:rPr lang="ru-RU" sz="1800" smtClean="0">
                <a:solidFill>
                  <a:srgbClr val="5D0DA5"/>
                </a:solidFill>
                <a:cs typeface="Trebuchet MS" pitchFamily="34" charset="0"/>
              </a:rPr>
            </a:br>
            <a:r>
              <a:rPr lang="ru-RU" sz="1800" b="1" smtClean="0">
                <a:solidFill>
                  <a:srgbClr val="FF0000"/>
                </a:solidFill>
                <a:cs typeface="Trebuchet MS" pitchFamily="34" charset="0"/>
              </a:rPr>
              <a:t>ПОМНИ ОБ ЭТОМ!</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2000" fill="hold"/>
                                        <p:tgtEl>
                                          <p:spTgt spid="74754"/>
                                        </p:tgtEl>
                                        <p:attrNameLst>
                                          <p:attrName>ppt_w</p:attrName>
                                        </p:attrNameLst>
                                      </p:cBhvr>
                                      <p:tavLst>
                                        <p:tav tm="0">
                                          <p:val>
                                            <p:strVal val="#ppt_w*2.5"/>
                                          </p:val>
                                        </p:tav>
                                        <p:tav tm="100000">
                                          <p:val>
                                            <p:strVal val="#ppt_w"/>
                                          </p:val>
                                        </p:tav>
                                      </p:tavLst>
                                    </p:anim>
                                    <p:anim calcmode="lin" valueType="num">
                                      <p:cBhvr>
                                        <p:cTn id="8" dur="2000" fill="hold"/>
                                        <p:tgtEl>
                                          <p:spTgt spid="74754"/>
                                        </p:tgtEl>
                                        <p:attrNameLst>
                                          <p:attrName>ppt_h</p:attrName>
                                        </p:attrNameLst>
                                      </p:cBhvr>
                                      <p:tavLst>
                                        <p:tav tm="0">
                                          <p:val>
                                            <p:strVal val="#ppt_h"/>
                                          </p:val>
                                        </p:tav>
                                        <p:tav tm="100000">
                                          <p:val>
                                            <p:strVal val="#ppt_h"/>
                                          </p:val>
                                        </p:tav>
                                      </p:tavLst>
                                    </p:anim>
                                    <p:anim calcmode="lin" valueType="num">
                                      <p:cBhvr>
                                        <p:cTn id="9" dur="2000" fill="hold"/>
                                        <p:tgtEl>
                                          <p:spTgt spid="7475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7475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850" y="1268413"/>
            <a:ext cx="8362950" cy="760412"/>
          </a:xfrm>
        </p:spPr>
        <p:txBody>
          <a:bodyPr/>
          <a:lstStyle/>
          <a:p>
            <a:pPr algn="ctr" eaLnBrk="1" hangingPunct="1">
              <a:lnSpc>
                <a:spcPct val="150000"/>
              </a:lnSpc>
            </a:pPr>
            <a:r>
              <a:rPr lang="ru-RU" sz="2000" smtClean="0">
                <a:solidFill>
                  <a:srgbClr val="5D0DA5"/>
                </a:solidFill>
                <a:cs typeface="Trebuchet MS" pitchFamily="34" charset="0"/>
              </a:rPr>
              <a:t>Многие животные, которые раньше встречались часто, сейчас стали редкими. Сведения о них внесены в особые Красные книги, которые созданы во многих странах мира. Этим живым существам угрожает огромная опасность - они могут навсегда исчезнуть с лица Земли.</a:t>
            </a:r>
          </a:p>
        </p:txBody>
      </p:sp>
      <p:sp>
        <p:nvSpPr>
          <p:cNvPr id="30723" name="Rectangle 3"/>
          <p:cNvSpPr>
            <a:spLocks noGrp="1" noChangeArrowheads="1"/>
          </p:cNvSpPr>
          <p:nvPr>
            <p:ph idx="1"/>
          </p:nvPr>
        </p:nvSpPr>
        <p:spPr>
          <a:xfrm>
            <a:off x="1403350" y="3429000"/>
            <a:ext cx="6408738" cy="3035300"/>
          </a:xfrm>
          <a:extLst/>
        </p:spPr>
        <p:txBody>
          <a:bodyPr rtlCol="0">
            <a:normAutofit/>
          </a:bodyPr>
          <a:lstStyle/>
          <a:p>
            <a:pPr algn="ctr" eaLnBrk="1" fontAlgn="auto" hangingPunct="1">
              <a:lnSpc>
                <a:spcPct val="90000"/>
              </a:lnSpc>
              <a:buClr>
                <a:schemeClr val="tx1">
                  <a:lumMod val="75000"/>
                  <a:lumOff val="25000"/>
                </a:schemeClr>
              </a:buClr>
              <a:buFontTx/>
              <a:buNone/>
              <a:defRPr/>
            </a:pPr>
            <a:r>
              <a:rPr lang="ru-RU" sz="2800" dirty="0" smtClean="0">
                <a:solidFill>
                  <a:schemeClr val="accent4">
                    <a:lumMod val="50000"/>
                  </a:schemeClr>
                </a:solidFill>
              </a:rPr>
              <a:t>Птицы, рыбы, звери.</a:t>
            </a:r>
            <a:br>
              <a:rPr lang="ru-RU" sz="2800" dirty="0" smtClean="0">
                <a:solidFill>
                  <a:schemeClr val="accent4">
                    <a:lumMod val="50000"/>
                  </a:schemeClr>
                </a:solidFill>
              </a:rPr>
            </a:br>
            <a:r>
              <a:rPr lang="ru-RU" sz="2800" dirty="0" smtClean="0">
                <a:solidFill>
                  <a:schemeClr val="accent4">
                    <a:lumMod val="50000"/>
                  </a:schemeClr>
                </a:solidFill>
              </a:rPr>
              <a:t>В души людям смотрят,</a:t>
            </a:r>
            <a:br>
              <a:rPr lang="ru-RU" sz="2800" dirty="0" smtClean="0">
                <a:solidFill>
                  <a:schemeClr val="accent4">
                    <a:lumMod val="50000"/>
                  </a:schemeClr>
                </a:solidFill>
              </a:rPr>
            </a:br>
            <a:r>
              <a:rPr lang="ru-RU" sz="2800" dirty="0" smtClean="0">
                <a:solidFill>
                  <a:schemeClr val="accent4">
                    <a:lumMod val="50000"/>
                  </a:schemeClr>
                </a:solidFill>
              </a:rPr>
              <a:t>Вы их жалейте, люди!</a:t>
            </a:r>
            <a:br>
              <a:rPr lang="ru-RU" sz="2800" dirty="0" smtClean="0">
                <a:solidFill>
                  <a:schemeClr val="accent4">
                    <a:lumMod val="50000"/>
                  </a:schemeClr>
                </a:solidFill>
              </a:rPr>
            </a:br>
            <a:r>
              <a:rPr lang="ru-RU" sz="2800" dirty="0" smtClean="0">
                <a:solidFill>
                  <a:schemeClr val="accent4">
                    <a:lumMod val="50000"/>
                  </a:schemeClr>
                </a:solidFill>
              </a:rPr>
              <a:t>Не убивайте зря!</a:t>
            </a:r>
            <a:br>
              <a:rPr lang="ru-RU" sz="2800" dirty="0" smtClean="0">
                <a:solidFill>
                  <a:schemeClr val="accent4">
                    <a:lumMod val="50000"/>
                  </a:schemeClr>
                </a:solidFill>
              </a:rPr>
            </a:br>
            <a:r>
              <a:rPr lang="ru-RU" sz="2800" dirty="0" smtClean="0">
                <a:solidFill>
                  <a:schemeClr val="accent4">
                    <a:lumMod val="50000"/>
                  </a:schemeClr>
                </a:solidFill>
              </a:rPr>
              <a:t>Ведь небо без птиц – не небо!</a:t>
            </a:r>
            <a:br>
              <a:rPr lang="ru-RU" sz="2800" dirty="0" smtClean="0">
                <a:solidFill>
                  <a:schemeClr val="accent4">
                    <a:lumMod val="50000"/>
                  </a:schemeClr>
                </a:solidFill>
              </a:rPr>
            </a:br>
            <a:r>
              <a:rPr lang="ru-RU" sz="2800" dirty="0" smtClean="0">
                <a:solidFill>
                  <a:schemeClr val="accent4">
                    <a:lumMod val="50000"/>
                  </a:schemeClr>
                </a:solidFill>
              </a:rPr>
              <a:t>А море без рыб – не море!</a:t>
            </a:r>
            <a:br>
              <a:rPr lang="ru-RU" sz="2800" dirty="0" smtClean="0">
                <a:solidFill>
                  <a:schemeClr val="accent4">
                    <a:lumMod val="50000"/>
                  </a:schemeClr>
                </a:solidFill>
              </a:rPr>
            </a:br>
            <a:r>
              <a:rPr lang="ru-RU" sz="2800" dirty="0" smtClean="0">
                <a:solidFill>
                  <a:schemeClr val="accent4">
                    <a:lumMod val="50000"/>
                  </a:schemeClr>
                </a:solidFill>
              </a:rPr>
              <a:t>А земля без зверей – не земля!</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edg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0723">
                                            <p:bg/>
                                          </p:spTgt>
                                        </p:tgtEl>
                                        <p:attrNameLst>
                                          <p:attrName>style.visibility</p:attrName>
                                        </p:attrNameLst>
                                      </p:cBhvr>
                                      <p:to>
                                        <p:strVal val="visible"/>
                                      </p:to>
                                    </p:set>
                                    <p:animEffect transition="in" filter="fade">
                                      <p:cBhvr>
                                        <p:cTn id="12" dur="800" decel="100000"/>
                                        <p:tgtEl>
                                          <p:spTgt spid="30723">
                                            <p:bg/>
                                          </p:spTgt>
                                        </p:tgtEl>
                                      </p:cBhvr>
                                    </p:animEffect>
                                    <p:anim calcmode="lin" valueType="num">
                                      <p:cBhvr>
                                        <p:cTn id="13" dur="800" decel="100000" fill="hold"/>
                                        <p:tgtEl>
                                          <p:spTgt spid="30723">
                                            <p:bg/>
                                          </p:spTgt>
                                        </p:tgtEl>
                                        <p:attrNameLst>
                                          <p:attrName>style.rotation</p:attrName>
                                        </p:attrNameLst>
                                      </p:cBhvr>
                                      <p:tavLst>
                                        <p:tav tm="0">
                                          <p:val>
                                            <p:fltVal val="-90"/>
                                          </p:val>
                                        </p:tav>
                                        <p:tav tm="100000">
                                          <p:val>
                                            <p:fltVal val="0"/>
                                          </p:val>
                                        </p:tav>
                                      </p:tavLst>
                                    </p:anim>
                                    <p:anim calcmode="lin" valueType="num">
                                      <p:cBhvr>
                                        <p:cTn id="14" dur="800" decel="100000" fill="hold"/>
                                        <p:tgtEl>
                                          <p:spTgt spid="30723">
                                            <p:bg/>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0723">
                                            <p:bg/>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0723">
                                            <p:bg/>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0723">
                                            <p:bg/>
                                          </p:spTgt>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30723">
                                            <p:txEl>
                                              <p:pRg st="0" end="0"/>
                                            </p:txEl>
                                          </p:spTgt>
                                        </p:tgtEl>
                                        <p:attrNameLst>
                                          <p:attrName>style.visibility</p:attrName>
                                        </p:attrNameLst>
                                      </p:cBhvr>
                                      <p:to>
                                        <p:strVal val="visible"/>
                                      </p:to>
                                    </p:set>
                                    <p:animEffect transition="in" filter="fade">
                                      <p:cBhvr>
                                        <p:cTn id="22" dur="800" decel="100000"/>
                                        <p:tgtEl>
                                          <p:spTgt spid="30723">
                                            <p:txEl>
                                              <p:pRg st="0" end="0"/>
                                            </p:txEl>
                                          </p:spTgt>
                                        </p:tgtEl>
                                      </p:cBhvr>
                                    </p:animEffect>
                                    <p:anim calcmode="lin" valueType="num">
                                      <p:cBhvr>
                                        <p:cTn id="23" dur="800" decel="100000" fill="hold"/>
                                        <p:tgtEl>
                                          <p:spTgt spid="30723">
                                            <p:txEl>
                                              <p:pRg st="0" end="0"/>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0723">
                                            <p:txEl>
                                              <p:pRg st="0" end="0"/>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0723">
                                            <p:txEl>
                                              <p:pRg st="0" end="0"/>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0723">
                                            <p:txEl>
                                              <p:pRg st="0" end="0"/>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072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427538" y="4581525"/>
            <a:ext cx="3779837" cy="1384300"/>
          </a:xfrm>
        </p:spPr>
        <p:txBody>
          <a:bodyPr/>
          <a:lstStyle/>
          <a:p>
            <a:pPr algn="ctr" eaLnBrk="1" hangingPunct="1"/>
            <a:r>
              <a:rPr lang="ru-RU" b="1" smtClean="0">
                <a:solidFill>
                  <a:srgbClr val="FF0000"/>
                </a:solidFill>
                <a:cs typeface="Trebuchet MS" pitchFamily="34" charset="0"/>
              </a:rPr>
              <a:t>КОТ МАНУЛ</a:t>
            </a:r>
          </a:p>
        </p:txBody>
      </p:sp>
      <p:pic>
        <p:nvPicPr>
          <p:cNvPr id="31748" name="Picture 4" descr="1257835-070d5d863cd04a9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63888" y="166626"/>
            <a:ext cx="5411947" cy="364502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1749" name="Picture 5" descr="11fi0r5jmfl0hk2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89138"/>
            <a:ext cx="3357563" cy="486886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p:cTn id="12" dur="1000" fill="hold"/>
                                        <p:tgtEl>
                                          <p:spTgt spid="31748"/>
                                        </p:tgtEl>
                                        <p:attrNameLst>
                                          <p:attrName>ppt_x</p:attrName>
                                        </p:attrNameLst>
                                      </p:cBhvr>
                                      <p:tavLst>
                                        <p:tav tm="0">
                                          <p:val>
                                            <p:strVal val="#ppt_x-.2"/>
                                          </p:val>
                                        </p:tav>
                                        <p:tav tm="100000">
                                          <p:val>
                                            <p:strVal val="#ppt_x"/>
                                          </p:val>
                                        </p:tav>
                                      </p:tavLst>
                                    </p:anim>
                                    <p:anim calcmode="lin" valueType="num">
                                      <p:cBhvr>
                                        <p:cTn id="13" dur="1000" fill="hold"/>
                                        <p:tgtEl>
                                          <p:spTgt spid="3174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17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31749"/>
                                        </p:tgtEl>
                                        <p:attrNameLst>
                                          <p:attrName>style.visibility</p:attrName>
                                        </p:attrNameLst>
                                      </p:cBhvr>
                                      <p:to>
                                        <p:strVal val="visible"/>
                                      </p:to>
                                    </p:set>
                                    <p:anim calcmode="lin" valueType="num">
                                      <p:cBhvr>
                                        <p:cTn id="19" dur="1000" fill="hold"/>
                                        <p:tgtEl>
                                          <p:spTgt spid="31749"/>
                                        </p:tgtEl>
                                        <p:attrNameLst>
                                          <p:attrName>ppt_x</p:attrName>
                                        </p:attrNameLst>
                                      </p:cBhvr>
                                      <p:tavLst>
                                        <p:tav tm="0">
                                          <p:val>
                                            <p:strVal val="#ppt_x-.2"/>
                                          </p:val>
                                        </p:tav>
                                        <p:tav tm="100000">
                                          <p:val>
                                            <p:strVal val="#ppt_x"/>
                                          </p:val>
                                        </p:tav>
                                      </p:tavLst>
                                    </p:anim>
                                    <p:anim calcmode="lin" valueType="num">
                                      <p:cBhvr>
                                        <p:cTn id="20" dur="1000" fill="hold"/>
                                        <p:tgtEl>
                                          <p:spTgt spid="3174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0" y="0"/>
            <a:ext cx="9144000" cy="6858000"/>
          </a:xfrm>
          <a:extLst/>
        </p:spPr>
        <p:txBody>
          <a:bodyPr rtlCol="0">
            <a:noAutofit/>
          </a:bodyPr>
          <a:lstStyle/>
          <a:p>
            <a:pPr eaLnBrk="1" fontAlgn="auto" hangingPunct="1">
              <a:lnSpc>
                <a:spcPct val="160000"/>
              </a:lnSpc>
              <a:buClr>
                <a:schemeClr val="tx1">
                  <a:lumMod val="75000"/>
                  <a:lumOff val="25000"/>
                </a:schemeClr>
              </a:buClr>
              <a:buFontTx/>
              <a:buNone/>
              <a:defRPr/>
            </a:pPr>
            <a:r>
              <a:rPr lang="ru-RU" sz="1200" dirty="0" smtClean="0">
                <a:solidFill>
                  <a:schemeClr val="accent6">
                    <a:lumMod val="50000"/>
                  </a:schemeClr>
                </a:solidFill>
              </a:rPr>
              <a:t>            </a:t>
            </a:r>
            <a:r>
              <a:rPr lang="ru-RU" sz="1200" dirty="0" smtClean="0">
                <a:solidFill>
                  <a:schemeClr val="tx1"/>
                </a:solidFill>
              </a:rPr>
              <a:t>Животное размером с </a:t>
            </a:r>
            <a:r>
              <a:rPr lang="ru-RU" sz="1200" dirty="0" smtClean="0">
                <a:solidFill>
                  <a:schemeClr val="tx1"/>
                </a:solidFill>
                <a:hlinkClick r:id="rId2" tooltip="Кошка"/>
              </a:rPr>
              <a:t>домашнюю кошку</a:t>
            </a:r>
            <a:r>
              <a:rPr lang="ru-RU" sz="1200" dirty="0" smtClean="0">
                <a:solidFill>
                  <a:schemeClr val="tx1"/>
                </a:solidFill>
              </a:rPr>
              <a:t>: длина его тела 52—65 </a:t>
            </a:r>
            <a:r>
              <a:rPr lang="ru-RU" sz="1200" dirty="0" smtClean="0">
                <a:solidFill>
                  <a:schemeClr val="tx1"/>
                </a:solidFill>
                <a:hlinkClick r:id="rId3" tooltip="См"/>
              </a:rPr>
              <a:t>см</a:t>
            </a:r>
            <a:r>
              <a:rPr lang="ru-RU" sz="1200" dirty="0" smtClean="0">
                <a:solidFill>
                  <a:schemeClr val="tx1"/>
                </a:solidFill>
              </a:rPr>
              <a:t>, хвоста 23—31 см; весит он 2—5 </a:t>
            </a:r>
            <a:r>
              <a:rPr lang="ru-RU" sz="1200" dirty="0" smtClean="0">
                <a:solidFill>
                  <a:schemeClr val="tx1"/>
                </a:solidFill>
                <a:hlinkClick r:id="rId4" tooltip="Кг"/>
              </a:rPr>
              <a:t>кг</a:t>
            </a:r>
            <a:r>
              <a:rPr lang="ru-RU" sz="1200" dirty="0" smtClean="0">
                <a:solidFill>
                  <a:schemeClr val="tx1"/>
                </a:solidFill>
              </a:rPr>
              <a:t>. От обычной кошки он отличается более плотным, массивным телом на коротких толстых лапах и очень густой шерстью. Голова у манула небольшая, широкая и уплощённая, с маленькими округлыми ушками, которые широко расставлены. Глаза жёлтые, зрачки которых при ярком свете в отличие от зрачков глаз домашней кошки не приобретают щелевидную форму, а остаются круглыми. На щеках — пучки удлинённых волос (баки). Мех у манула самый пушистый и густой среди </a:t>
            </a:r>
            <a:r>
              <a:rPr lang="ru-RU" sz="1200" dirty="0" smtClean="0">
                <a:solidFill>
                  <a:schemeClr val="tx1"/>
                </a:solidFill>
                <a:hlinkClick r:id="rId5" tooltip="Кошачьи"/>
              </a:rPr>
              <a:t>кошачьих</a:t>
            </a:r>
            <a:r>
              <a:rPr lang="ru-RU" sz="1200" dirty="0" smtClean="0">
                <a:solidFill>
                  <a:schemeClr val="tx1"/>
                </a:solidFill>
              </a:rPr>
              <a:t>. Окрас меха представляет собой комбинацию светло-серого и палево-охристого цветов; волоски имеют белые кончики, в результате чего создаётся впечатление, что мех манула припорошен снегом. На задней части туловища и на хвосте имеются узкие тёмные поперечные полосы, по бокам морды от углов глаз идут вертикальные чёрные полосы. Кончик хвоста чёрный. Своеобразная внешность манула послужила основанием для гипотезы, что этот дикий кот находится в родстве с </a:t>
            </a:r>
            <a:r>
              <a:rPr lang="ru-RU" sz="1200" dirty="0" smtClean="0">
                <a:solidFill>
                  <a:schemeClr val="tx1"/>
                </a:solidFill>
                <a:hlinkClick r:id="rId6" tooltip="Персидская кошка"/>
              </a:rPr>
              <a:t>персидскими кошками</a:t>
            </a:r>
            <a:r>
              <a:rPr lang="ru-RU" sz="1200" dirty="0" smtClean="0">
                <a:solidFill>
                  <a:schemeClr val="tx1"/>
                </a:solidFill>
              </a:rPr>
              <a:t>, которые похожи на него пушистой шерстью, округлыми формами и довольно необычной для остальных </a:t>
            </a:r>
            <a:r>
              <a:rPr lang="ru-RU" sz="1200" dirty="0" smtClean="0">
                <a:solidFill>
                  <a:schemeClr val="tx1"/>
                </a:solidFill>
                <a:hlinkClick r:id="rId7" tooltip="Кошка"/>
              </a:rPr>
              <a:t>пород кошек</a:t>
            </a:r>
            <a:r>
              <a:rPr lang="ru-RU" sz="1200" dirty="0" smtClean="0">
                <a:solidFill>
                  <a:schemeClr val="tx1"/>
                </a:solidFill>
              </a:rPr>
              <a:t> формой головы. </a:t>
            </a:r>
          </a:p>
          <a:p>
            <a:pPr eaLnBrk="1" fontAlgn="auto" hangingPunct="1">
              <a:lnSpc>
                <a:spcPct val="160000"/>
              </a:lnSpc>
              <a:buClr>
                <a:schemeClr val="tx1">
                  <a:lumMod val="75000"/>
                  <a:lumOff val="25000"/>
                </a:schemeClr>
              </a:buClr>
              <a:buFontTx/>
              <a:buNone/>
              <a:defRPr/>
            </a:pPr>
            <a:r>
              <a:rPr lang="ru-RU" sz="1200" dirty="0" smtClean="0">
                <a:solidFill>
                  <a:schemeClr val="tx1"/>
                </a:solidFill>
              </a:rPr>
              <a:t>      </a:t>
            </a:r>
            <a:r>
              <a:rPr lang="ru-RU" sz="1200" dirty="0" smtClean="0">
                <a:solidFill>
                  <a:schemeClr val="tx1"/>
                </a:solidFill>
              </a:rPr>
              <a:t> </a:t>
            </a:r>
            <a:r>
              <a:rPr lang="ru-RU" sz="1200" dirty="0" smtClean="0">
                <a:solidFill>
                  <a:schemeClr val="tx1"/>
                </a:solidFill>
              </a:rPr>
              <a:t>Манул ведёт оседлый образ жизни. Активен преимущественно в сумерках и ранним утром; днём спит в укрытии. Логово устраивает в расщелинах скал, небольших пещерах, под камнями, в старых норах </a:t>
            </a:r>
            <a:r>
              <a:rPr lang="ru-RU" sz="1200" dirty="0" smtClean="0">
                <a:solidFill>
                  <a:schemeClr val="tx1"/>
                </a:solidFill>
                <a:hlinkClick r:id="rId8" tooltip="Сурок"/>
              </a:rPr>
              <a:t>сурков</a:t>
            </a:r>
            <a:r>
              <a:rPr lang="ru-RU" sz="1200" dirty="0" smtClean="0">
                <a:solidFill>
                  <a:schemeClr val="tx1"/>
                </a:solidFill>
              </a:rPr>
              <a:t>, </a:t>
            </a:r>
            <a:r>
              <a:rPr lang="ru-RU" sz="1200" dirty="0" smtClean="0">
                <a:solidFill>
                  <a:schemeClr val="tx1"/>
                </a:solidFill>
                <a:hlinkClick r:id="rId9" tooltip="Лисица"/>
              </a:rPr>
              <a:t>лисиц</a:t>
            </a:r>
            <a:r>
              <a:rPr lang="ru-RU" sz="1200" dirty="0" smtClean="0">
                <a:solidFill>
                  <a:schemeClr val="tx1"/>
                </a:solidFill>
              </a:rPr>
              <a:t>, </a:t>
            </a:r>
            <a:r>
              <a:rPr lang="ru-RU" sz="1200" dirty="0" smtClean="0">
                <a:solidFill>
                  <a:schemeClr val="tx1"/>
                </a:solidFill>
                <a:hlinkClick r:id="rId10" tooltip="Барсук"/>
              </a:rPr>
              <a:t>барсуков</a:t>
            </a:r>
            <a:r>
              <a:rPr lang="ru-RU" sz="1200" dirty="0" smtClean="0">
                <a:solidFill>
                  <a:schemeClr val="tx1"/>
                </a:solidFill>
              </a:rPr>
              <a:t>. Окрас манула обладает исключительными </a:t>
            </a:r>
            <a:r>
              <a:rPr lang="ru-RU" sz="1200" dirty="0" smtClean="0">
                <a:solidFill>
                  <a:schemeClr val="tx1"/>
                </a:solidFill>
                <a:hlinkClick r:id="rId11" tooltip="Камуфляж"/>
              </a:rPr>
              <a:t>камуфлирующими</a:t>
            </a:r>
            <a:r>
              <a:rPr lang="ru-RU" sz="1200" dirty="0" smtClean="0">
                <a:solidFill>
                  <a:schemeClr val="tx1"/>
                </a:solidFill>
              </a:rPr>
              <a:t> свойствами, помогающими ему в охоте. Сам по себе манул — самый медлительный и неповоротливый из диких котов.</a:t>
            </a:r>
          </a:p>
          <a:p>
            <a:pPr eaLnBrk="1" fontAlgn="auto" hangingPunct="1">
              <a:lnSpc>
                <a:spcPct val="160000"/>
              </a:lnSpc>
              <a:buClr>
                <a:schemeClr val="tx1">
                  <a:lumMod val="75000"/>
                  <a:lumOff val="25000"/>
                </a:schemeClr>
              </a:buClr>
              <a:buFontTx/>
              <a:buNone/>
              <a:defRPr/>
            </a:pPr>
            <a:r>
              <a:rPr lang="ru-RU" sz="1200" dirty="0" smtClean="0">
                <a:solidFill>
                  <a:schemeClr val="tx1"/>
                </a:solidFill>
              </a:rPr>
              <a:t>            Кормится манул почти исключительно </a:t>
            </a:r>
            <a:r>
              <a:rPr lang="ru-RU" sz="1200" dirty="0" smtClean="0">
                <a:solidFill>
                  <a:schemeClr val="tx1"/>
                </a:solidFill>
                <a:hlinkClick r:id="rId12" tooltip="Пищухи (млекопитающие)"/>
              </a:rPr>
              <a:t>пищухами</a:t>
            </a:r>
            <a:r>
              <a:rPr lang="ru-RU" sz="1200" dirty="0" smtClean="0">
                <a:solidFill>
                  <a:schemeClr val="tx1"/>
                </a:solidFill>
              </a:rPr>
              <a:t> и мышевидными </a:t>
            </a:r>
            <a:r>
              <a:rPr lang="ru-RU" sz="1200" dirty="0" smtClean="0">
                <a:solidFill>
                  <a:schemeClr val="tx1"/>
                </a:solidFill>
                <a:hlinkClick r:id="rId13" tooltip="Грызуны"/>
              </a:rPr>
              <a:t>грызунами</a:t>
            </a:r>
            <a:r>
              <a:rPr lang="ru-RU" sz="1200" dirty="0" smtClean="0">
                <a:solidFill>
                  <a:schemeClr val="tx1"/>
                </a:solidFill>
              </a:rPr>
              <a:t>, изредка ловит </a:t>
            </a:r>
            <a:r>
              <a:rPr lang="ru-RU" sz="1200" dirty="0" smtClean="0">
                <a:solidFill>
                  <a:schemeClr val="tx1"/>
                </a:solidFill>
                <a:hlinkClick r:id="rId14" tooltip="Суслики"/>
              </a:rPr>
              <a:t>сусликов</a:t>
            </a:r>
            <a:r>
              <a:rPr lang="ru-RU" sz="1200" dirty="0" smtClean="0">
                <a:solidFill>
                  <a:schemeClr val="tx1"/>
                </a:solidFill>
              </a:rPr>
              <a:t>, </a:t>
            </a:r>
            <a:r>
              <a:rPr lang="ru-RU" sz="1200" dirty="0" smtClean="0">
                <a:solidFill>
                  <a:schemeClr val="tx1"/>
                </a:solidFill>
                <a:hlinkClick r:id="rId15" tooltip="Заяц-толай"/>
              </a:rPr>
              <a:t>зайцев</a:t>
            </a:r>
            <a:r>
              <a:rPr lang="ru-RU" sz="1200" dirty="0" smtClean="0">
                <a:solidFill>
                  <a:schemeClr val="tx1"/>
                </a:solidFill>
              </a:rPr>
              <a:t> , сурчат и </a:t>
            </a:r>
            <a:r>
              <a:rPr lang="ru-RU" sz="1200" dirty="0" smtClean="0">
                <a:solidFill>
                  <a:schemeClr val="tx1"/>
                </a:solidFill>
                <a:hlinkClick r:id="rId16" tooltip="Птицы"/>
              </a:rPr>
              <a:t>птиц</a:t>
            </a:r>
            <a:r>
              <a:rPr lang="ru-RU" sz="1200" dirty="0" smtClean="0">
                <a:solidFill>
                  <a:schemeClr val="tx1"/>
                </a:solidFill>
              </a:rPr>
              <a:t>. В летний период, в годы депрессии пищух, манул в большом количестве поедает </a:t>
            </a:r>
            <a:r>
              <a:rPr lang="ru-RU" sz="1200" dirty="0" smtClean="0">
                <a:solidFill>
                  <a:schemeClr val="tx1"/>
                </a:solidFill>
                <a:hlinkClick r:id="rId17" tooltip="Прямокрылые"/>
              </a:rPr>
              <a:t>прямокрылых</a:t>
            </a:r>
            <a:r>
              <a:rPr lang="ru-RU" sz="1200" dirty="0" smtClean="0">
                <a:solidFill>
                  <a:schemeClr val="tx1"/>
                </a:solidFill>
              </a:rPr>
              <a:t> и других </a:t>
            </a:r>
            <a:r>
              <a:rPr lang="ru-RU" sz="1200" dirty="0" smtClean="0">
                <a:solidFill>
                  <a:schemeClr val="tx1"/>
                </a:solidFill>
                <a:hlinkClick r:id="rId18" tooltip="Насекомые"/>
              </a:rPr>
              <a:t>насекомых</a:t>
            </a:r>
            <a:r>
              <a:rPr lang="ru-RU" sz="1200" dirty="0" smtClean="0">
                <a:solidFill>
                  <a:schemeClr val="tx1"/>
                </a:solidFill>
              </a:rPr>
              <a:t>. Добычу ловит, скрадывая её или карауля у камней и нор.</a:t>
            </a:r>
          </a:p>
          <a:p>
            <a:pPr eaLnBrk="1" fontAlgn="auto" hangingPunct="1">
              <a:lnSpc>
                <a:spcPct val="160000"/>
              </a:lnSpc>
              <a:buClr>
                <a:schemeClr val="tx1">
                  <a:lumMod val="75000"/>
                  <a:lumOff val="25000"/>
                </a:schemeClr>
              </a:buClr>
              <a:buFontTx/>
              <a:buNone/>
              <a:defRPr/>
            </a:pPr>
            <a:r>
              <a:rPr lang="ru-RU" sz="1200" dirty="0" smtClean="0">
                <a:solidFill>
                  <a:schemeClr val="tx1"/>
                </a:solidFill>
              </a:rPr>
              <a:t>      </a:t>
            </a:r>
            <a:r>
              <a:rPr lang="ru-RU" sz="1200" dirty="0" smtClean="0">
                <a:solidFill>
                  <a:schemeClr val="tx1"/>
                </a:solidFill>
              </a:rPr>
              <a:t> </a:t>
            </a:r>
            <a:r>
              <a:rPr lang="ru-RU" sz="1200" dirty="0" smtClean="0">
                <a:solidFill>
                  <a:schemeClr val="tx1"/>
                </a:solidFill>
              </a:rPr>
              <a:t>Манул не приспособлен к быстрому бегу. При опасности для него характерно </a:t>
            </a:r>
            <a:r>
              <a:rPr lang="ru-RU" sz="1200" dirty="0" err="1" smtClean="0">
                <a:solidFill>
                  <a:schemeClr val="tx1"/>
                </a:solidFill>
              </a:rPr>
              <a:t>затаивание</a:t>
            </a:r>
            <a:r>
              <a:rPr lang="ru-RU" sz="1200" dirty="0" smtClean="0">
                <a:solidFill>
                  <a:schemeClr val="tx1"/>
                </a:solidFill>
              </a:rPr>
              <a:t>; он также спасается от врагов, забираясь на камни и скалы. Встревоженный манул издаёт хриплое урчание или резкое фырканье.</a:t>
            </a:r>
          </a:p>
        </p:txBody>
      </p:sp>
    </p:spTree>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барс"/>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a:xfrm>
            <a:off x="468313" y="0"/>
            <a:ext cx="8229600" cy="1384300"/>
          </a:xfrm>
        </p:spPr>
        <p:txBody>
          <a:bodyPr/>
          <a:lstStyle/>
          <a:p>
            <a:pPr algn="ctr" eaLnBrk="1" hangingPunct="1"/>
            <a:r>
              <a:rPr lang="ru-RU" b="1" smtClean="0">
                <a:solidFill>
                  <a:srgbClr val="FF0000"/>
                </a:solidFill>
                <a:cs typeface="Trebuchet MS" pitchFamily="34" charset="0"/>
              </a:rPr>
              <a:t>СНЕЖНЫЙ БАРС (ИРБИС)</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edge">
                                      <p:cBhvr>
                                        <p:cTn id="7" dur="2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323850" y="333375"/>
            <a:ext cx="8229600" cy="6191250"/>
          </a:xfrm>
          <a:extLst/>
        </p:spPr>
        <p:txBody>
          <a:bodyPr rtlCol="0">
            <a:normAutofit fontScale="92500" lnSpcReduction="20000"/>
          </a:bodyPr>
          <a:lstStyle/>
          <a:p>
            <a:pPr algn="just" eaLnBrk="1" fontAlgn="auto" hangingPunct="1">
              <a:lnSpc>
                <a:spcPct val="150000"/>
              </a:lnSpc>
              <a:buClr>
                <a:schemeClr val="tx1">
                  <a:lumMod val="75000"/>
                  <a:lumOff val="25000"/>
                </a:schemeClr>
              </a:buClr>
              <a:buFontTx/>
              <a:buNone/>
              <a:defRPr/>
            </a:pPr>
            <a:r>
              <a:rPr lang="ru-RU" sz="2800" dirty="0" smtClean="0">
                <a:solidFill>
                  <a:srgbClr val="FFFF00"/>
                </a:solidFill>
              </a:rPr>
              <a:t>         </a:t>
            </a:r>
            <a:r>
              <a:rPr lang="ru-RU" sz="2000" dirty="0" smtClean="0">
                <a:solidFill>
                  <a:schemeClr val="accent6">
                    <a:lumMod val="50000"/>
                  </a:schemeClr>
                </a:solidFill>
              </a:rPr>
              <a:t>Крупное хищное </a:t>
            </a:r>
            <a:r>
              <a:rPr lang="ru-RU" sz="2000" dirty="0" smtClean="0">
                <a:solidFill>
                  <a:schemeClr val="accent6">
                    <a:lumMod val="50000"/>
                  </a:schemeClr>
                </a:solidFill>
                <a:hlinkClick r:id="rId2" tooltip="Млекопитающие"/>
              </a:rPr>
              <a:t>млекопитающее</a:t>
            </a:r>
            <a:r>
              <a:rPr lang="ru-RU" sz="2000" dirty="0" smtClean="0">
                <a:solidFill>
                  <a:schemeClr val="accent6">
                    <a:lumMod val="50000"/>
                  </a:schemeClr>
                </a:solidFill>
              </a:rPr>
              <a:t> из семейства </a:t>
            </a:r>
            <a:r>
              <a:rPr lang="ru-RU" sz="2000" dirty="0" smtClean="0">
                <a:solidFill>
                  <a:schemeClr val="accent6">
                    <a:lumMod val="50000"/>
                  </a:schemeClr>
                </a:solidFill>
                <a:hlinkClick r:id="rId3" tooltip="Кошачьи"/>
              </a:rPr>
              <a:t>кошачьих</a:t>
            </a:r>
            <a:r>
              <a:rPr lang="ru-RU" sz="2000" dirty="0" smtClean="0">
                <a:solidFill>
                  <a:schemeClr val="accent6">
                    <a:lumMod val="50000"/>
                  </a:schemeClr>
                </a:solidFill>
              </a:rPr>
              <a:t>, обитающее в горных массивах </a:t>
            </a:r>
            <a:r>
              <a:rPr lang="ru-RU" sz="2000" dirty="0" smtClean="0">
                <a:solidFill>
                  <a:schemeClr val="accent6">
                    <a:lumMod val="50000"/>
                  </a:schemeClr>
                </a:solidFill>
                <a:hlinkClick r:id="rId4" tooltip="Центральная Азия"/>
              </a:rPr>
              <a:t>Центральной Азии</a:t>
            </a:r>
            <a:r>
              <a:rPr lang="ru-RU" sz="2000" dirty="0" smtClean="0">
                <a:solidFill>
                  <a:schemeClr val="accent6">
                    <a:lumMod val="50000"/>
                  </a:schemeClr>
                </a:solidFill>
              </a:rPr>
              <a:t>. Ирбис отличается тонким, длинным, гибким телом, относительно короткими ногами, небольшой головой и очень длинным хвостом. Достигая вместе с хвостом длины 200—230 см, весит до 55 кг. Окраска меха светлая дымчато-серая с кольцеобразными и сплошными тёмными пятнами. </a:t>
            </a:r>
          </a:p>
          <a:p>
            <a:pPr algn="just" eaLnBrk="1" fontAlgn="auto" hangingPunct="1">
              <a:lnSpc>
                <a:spcPct val="150000"/>
              </a:lnSpc>
              <a:buClr>
                <a:schemeClr val="tx1">
                  <a:lumMod val="75000"/>
                  <a:lumOff val="25000"/>
                </a:schemeClr>
              </a:buClr>
              <a:buFontTx/>
              <a:buNone/>
              <a:defRPr/>
            </a:pPr>
            <a:r>
              <a:rPr lang="ru-RU" sz="2000" dirty="0">
                <a:solidFill>
                  <a:schemeClr val="accent6">
                    <a:lumMod val="50000"/>
                  </a:schemeClr>
                </a:solidFill>
              </a:rPr>
              <a:t> </a:t>
            </a:r>
            <a:r>
              <a:rPr lang="ru-RU" sz="2000" dirty="0" smtClean="0">
                <a:solidFill>
                  <a:schemeClr val="accent6">
                    <a:lumMod val="50000"/>
                  </a:schemeClr>
                </a:solidFill>
              </a:rPr>
              <a:t>           В силу труднодоступности местообитания и низкой плотности вида до сих пор остаются малоисследованными многие аспекты его биологии. В настоящее время численность ирбисов катастрофически мала, и в </a:t>
            </a:r>
            <a:r>
              <a:rPr lang="ru-RU" sz="2000" dirty="0" smtClean="0">
                <a:solidFill>
                  <a:schemeClr val="accent6">
                    <a:lumMod val="50000"/>
                  </a:schemeClr>
                </a:solidFill>
                <a:hlinkClick r:id="rId5" tooltip="XX век"/>
              </a:rPr>
              <a:t>XX веке</a:t>
            </a:r>
            <a:r>
              <a:rPr lang="ru-RU" sz="2000" dirty="0" smtClean="0">
                <a:solidFill>
                  <a:schemeClr val="accent6">
                    <a:lumMod val="50000"/>
                  </a:schemeClr>
                </a:solidFill>
              </a:rPr>
              <a:t> он был внесён в </a:t>
            </a:r>
            <a:r>
              <a:rPr lang="ru-RU" sz="2000" dirty="0" smtClean="0">
                <a:solidFill>
                  <a:schemeClr val="accent6">
                    <a:lumMod val="50000"/>
                  </a:schemeClr>
                </a:solidFill>
                <a:hlinkClick r:id="rId6" tooltip="Красная книга"/>
              </a:rPr>
              <a:t>Красную книгу МСОП</a:t>
            </a:r>
            <a:r>
              <a:rPr lang="ru-RU" sz="2000" dirty="0" smtClean="0">
                <a:solidFill>
                  <a:schemeClr val="accent6">
                    <a:lumMod val="50000"/>
                  </a:schemeClr>
                </a:solidFill>
              </a:rPr>
              <a:t>, в </a:t>
            </a:r>
            <a:r>
              <a:rPr lang="ru-RU" sz="2000" dirty="0" smtClean="0">
                <a:solidFill>
                  <a:schemeClr val="accent6">
                    <a:lumMod val="50000"/>
                  </a:schemeClr>
                </a:solidFill>
                <a:hlinkClick r:id="rId7" tooltip="Красная книга России"/>
              </a:rPr>
              <a:t>Красную книгу России</a:t>
            </a:r>
            <a:r>
              <a:rPr lang="ru-RU" sz="2000" dirty="0" smtClean="0">
                <a:solidFill>
                  <a:schemeClr val="accent6">
                    <a:lumMod val="50000"/>
                  </a:schemeClr>
                </a:solidFill>
              </a:rPr>
              <a:t>, а также в охранные документы других стран. По состоянию на </a:t>
            </a:r>
            <a:r>
              <a:rPr lang="ru-RU" sz="2000" dirty="0" smtClean="0">
                <a:solidFill>
                  <a:schemeClr val="accent6">
                    <a:lumMod val="50000"/>
                  </a:schemeClr>
                </a:solidFill>
                <a:hlinkClick r:id="rId8" tooltip="2010 год"/>
              </a:rPr>
              <a:t>2010 год</a:t>
            </a:r>
            <a:r>
              <a:rPr lang="ru-RU" sz="2000" dirty="0" smtClean="0">
                <a:solidFill>
                  <a:schemeClr val="accent6">
                    <a:lumMod val="50000"/>
                  </a:schemeClr>
                </a:solidFill>
              </a:rPr>
              <a:t> </a:t>
            </a:r>
            <a:r>
              <a:rPr lang="ru-RU" sz="2000" dirty="0" smtClean="0">
                <a:solidFill>
                  <a:schemeClr val="accent6">
                    <a:lumMod val="50000"/>
                  </a:schemeClr>
                </a:solidFill>
                <a:hlinkClick r:id="rId9" tooltip="Охота"/>
              </a:rPr>
              <a:t>охота</a:t>
            </a:r>
            <a:r>
              <a:rPr lang="ru-RU" sz="2000" dirty="0" smtClean="0">
                <a:solidFill>
                  <a:schemeClr val="accent6">
                    <a:lumMod val="50000"/>
                  </a:schemeClr>
                </a:solidFill>
              </a:rPr>
              <a:t> на ирбисов запрещена.</a:t>
            </a:r>
          </a:p>
        </p:txBody>
      </p:sp>
    </p:spTree>
  </p:cSld>
  <p:clrMapOvr>
    <a:masterClrMapping/>
  </p:clrMapOvr>
  <p:transition spd="med">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8141194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5219700" y="260350"/>
            <a:ext cx="3765550" cy="1744663"/>
          </a:xfrm>
        </p:spPr>
        <p:txBody>
          <a:bodyPr/>
          <a:lstStyle/>
          <a:p>
            <a:pPr algn="ctr" eaLnBrk="1" hangingPunct="1"/>
            <a:r>
              <a:rPr lang="ru-RU" sz="3600" b="1" smtClean="0">
                <a:solidFill>
                  <a:srgbClr val="FF0000"/>
                </a:solidFill>
                <a:cs typeface="Trebuchet MS" pitchFamily="34" charset="0"/>
              </a:rPr>
              <a:t>ЛЕСНОЙ СЕВЕРНЫЙ ОЛЕНЬ</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800" decel="100000"/>
                                        <p:tgtEl>
                                          <p:spTgt spid="33794"/>
                                        </p:tgtEl>
                                      </p:cBhvr>
                                    </p:animEffect>
                                    <p:anim calcmode="lin" valueType="num">
                                      <p:cBhvr>
                                        <p:cTn id="8" dur="800" decel="100000" fill="hold"/>
                                        <p:tgtEl>
                                          <p:spTgt spid="33794"/>
                                        </p:tgtEl>
                                        <p:attrNameLst>
                                          <p:attrName>style.rotation</p:attrName>
                                        </p:attrNameLst>
                                      </p:cBhvr>
                                      <p:tavLst>
                                        <p:tav tm="0">
                                          <p:val>
                                            <p:fltVal val="-90"/>
                                          </p:val>
                                        </p:tav>
                                        <p:tav tm="100000">
                                          <p:val>
                                            <p:fltVal val="0"/>
                                          </p:val>
                                        </p:tav>
                                      </p:tavLst>
                                    </p:anim>
                                    <p:anim calcmode="lin" valueType="num">
                                      <p:cBhvr>
                                        <p:cTn id="9" dur="800" decel="100000" fill="hold"/>
                                        <p:tgtEl>
                                          <p:spTgt spid="33794"/>
                                        </p:tgtEl>
                                        <p:attrNameLst>
                                          <p:attrName>ppt_x</p:attrName>
                                        </p:attrNameLst>
                                      </p:cBhvr>
                                      <p:tavLst>
                                        <p:tav tm="0">
                                          <p:val>
                                            <p:strVal val="#ppt_x+0.4"/>
                                          </p:val>
                                        </p:tav>
                                        <p:tav tm="100000">
                                          <p:val>
                                            <p:strVal val="#ppt_x-0.05"/>
                                          </p:val>
                                        </p:tav>
                                      </p:tavLst>
                                    </p:anim>
                                    <p:anim calcmode="lin" valueType="num">
                                      <p:cBhvr>
                                        <p:cTn id="10" dur="800" decel="100000" fill="hold"/>
                                        <p:tgtEl>
                                          <p:spTgt spid="337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37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379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plus(in)">
                                      <p:cBhvr>
                                        <p:cTn id="17"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57200" y="333375"/>
            <a:ext cx="8229600" cy="6119813"/>
          </a:xfrm>
          <a:extLst/>
        </p:spPr>
        <p:txBody>
          <a:bodyPr rtlCol="0">
            <a:normAutofit fontScale="77500" lnSpcReduction="20000"/>
          </a:bodyPr>
          <a:lstStyle/>
          <a:p>
            <a:pPr algn="just" eaLnBrk="1" fontAlgn="auto" hangingPunct="1">
              <a:lnSpc>
                <a:spcPct val="150000"/>
              </a:lnSpc>
              <a:buClr>
                <a:schemeClr val="tx1">
                  <a:lumMod val="75000"/>
                  <a:lumOff val="25000"/>
                </a:schemeClr>
              </a:buClr>
              <a:buFontTx/>
              <a:buNone/>
              <a:defRPr/>
            </a:pPr>
            <a:r>
              <a:rPr lang="ru-RU" sz="2400" dirty="0" smtClean="0">
                <a:solidFill>
                  <a:srgbClr val="FFFF00"/>
                </a:solidFill>
              </a:rPr>
              <a:t>      </a:t>
            </a:r>
            <a:r>
              <a:rPr lang="ru-RU" sz="2000" dirty="0" smtClean="0">
                <a:solidFill>
                  <a:schemeClr val="accent6">
                    <a:lumMod val="50000"/>
                  </a:schemeClr>
                </a:solidFill>
              </a:rPr>
              <a:t>Населяет лесную зону, среднегорья и высокогорья. В горах большую часть года придерживается верхних частей горных хребтов, ранней весной встречается в лесной зоне по поймам рек и ручьев. В Саянах в зимний период предпочитает высокогорные кедровники и северо-западные склоны высокогорных тундр, где снег сдувают господствующие ветра. </a:t>
            </a:r>
          </a:p>
          <a:p>
            <a:pPr algn="just" eaLnBrk="1" fontAlgn="auto" hangingPunct="1">
              <a:lnSpc>
                <a:spcPct val="150000"/>
              </a:lnSpc>
              <a:buClr>
                <a:schemeClr val="tx1">
                  <a:lumMod val="75000"/>
                  <a:lumOff val="25000"/>
                </a:schemeClr>
              </a:buClr>
              <a:buFontTx/>
              <a:buNone/>
              <a:defRPr/>
            </a:pPr>
            <a:r>
              <a:rPr lang="ru-RU" sz="2000" dirty="0">
                <a:solidFill>
                  <a:schemeClr val="accent6">
                    <a:lumMod val="50000"/>
                  </a:schemeClr>
                </a:solidFill>
              </a:rPr>
              <a:t> </a:t>
            </a:r>
            <a:r>
              <a:rPr lang="ru-RU" sz="2000" dirty="0" smtClean="0">
                <a:solidFill>
                  <a:schemeClr val="accent6">
                    <a:lumMod val="50000"/>
                  </a:schemeClr>
                </a:solidFill>
              </a:rPr>
              <a:t>       В тайге, в условиях </a:t>
            </a:r>
            <a:r>
              <a:rPr lang="ru-RU" sz="2000" dirty="0" err="1" smtClean="0">
                <a:solidFill>
                  <a:schemeClr val="accent6">
                    <a:lumMod val="50000"/>
                  </a:schemeClr>
                </a:solidFill>
              </a:rPr>
              <a:t>глубокоснежья</a:t>
            </a:r>
            <a:r>
              <a:rPr lang="ru-RU" sz="2000" dirty="0" smtClean="0">
                <a:solidFill>
                  <a:schemeClr val="accent6">
                    <a:lumMod val="50000"/>
                  </a:schemeClr>
                </a:solidFill>
              </a:rPr>
              <a:t>, концентрируется в прирусловой части, где стада перемещаются по льду рек. В горах протяженные перемещения редки, некоторые стада лишь переходят с хребта на хребет на расстояние до нескольких десятков километров.    На равнине дальность переходов возрастает до сотни и более километров.   Поедает лесной северный олень ивы, круглолистную березку, ольховник, рододендрон, бруснику, лишайники, грибы и травянистую растительность. </a:t>
            </a:r>
          </a:p>
          <a:p>
            <a:pPr algn="just" eaLnBrk="1" fontAlgn="auto" hangingPunct="1">
              <a:lnSpc>
                <a:spcPct val="150000"/>
              </a:lnSpc>
              <a:buClr>
                <a:schemeClr val="tx1">
                  <a:lumMod val="75000"/>
                  <a:lumOff val="25000"/>
                </a:schemeClr>
              </a:buClr>
              <a:buFontTx/>
              <a:buNone/>
              <a:defRPr/>
            </a:pPr>
            <a:r>
              <a:rPr lang="ru-RU" sz="2000" dirty="0">
                <a:solidFill>
                  <a:schemeClr val="accent6">
                    <a:lumMod val="50000"/>
                  </a:schemeClr>
                </a:solidFill>
              </a:rPr>
              <a:t> </a:t>
            </a:r>
            <a:r>
              <a:rPr lang="ru-RU" sz="2000" dirty="0" smtClean="0">
                <a:solidFill>
                  <a:schemeClr val="accent6">
                    <a:lumMod val="50000"/>
                  </a:schemeClr>
                </a:solidFill>
              </a:rPr>
              <a:t>          Пищевые конкуренты – кабарга, марал и косуля сибирская; враги – бурый медведь, волк, снежный барс, росомаха. Болезни не изучены. Гон идет в сентябре. Молодые появляются в начале мая.</a:t>
            </a:r>
          </a:p>
        </p:txBody>
      </p:sp>
    </p:spTree>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504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0"/>
            <a:ext cx="8229600" cy="1268413"/>
          </a:xfrm>
        </p:spPr>
        <p:txBody>
          <a:bodyPr/>
          <a:lstStyle/>
          <a:p>
            <a:pPr algn="ctr" eaLnBrk="1" hangingPunct="1"/>
            <a:r>
              <a:rPr lang="ru-RU" b="1" smtClean="0">
                <a:solidFill>
                  <a:srgbClr val="FF0000"/>
                </a:solidFill>
                <a:cs typeface="Trebuchet MS" pitchFamily="34" charset="0"/>
              </a:rPr>
              <a:t>ДЗЕРЕН</a:t>
            </a:r>
          </a:p>
        </p:txBody>
      </p:sp>
      <p:pic>
        <p:nvPicPr>
          <p:cNvPr id="35844" name="Picture 4" descr="mongolian_gazelle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1507145"/>
            <a:ext cx="8208913" cy="506654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5842"/>
                                        </p:tgtEl>
                                        <p:attrNameLst>
                                          <p:attrName>style.visibility</p:attrName>
                                        </p:attrNameLst>
                                      </p:cBhvr>
                                      <p:to>
                                        <p:strVal val="visible"/>
                                      </p:to>
                                    </p:set>
                                    <p:set>
                                      <p:cBhvr>
                                        <p:cTn id="7" dur="455" fill="hold">
                                          <p:stCondLst>
                                            <p:cond delay="0"/>
                                          </p:stCondLst>
                                        </p:cTn>
                                        <p:tgtEl>
                                          <p:spTgt spid="35842"/>
                                        </p:tgtEl>
                                        <p:attrNameLst>
                                          <p:attrName>style.rotation</p:attrName>
                                        </p:attrNameLst>
                                      </p:cBhvr>
                                      <p:to>
                                        <p:strVal val="-45.0"/>
                                      </p:to>
                                    </p:set>
                                    <p:anim calcmode="lin" valueType="num">
                                      <p:cBhvr>
                                        <p:cTn id="8" dur="455" fill="hold">
                                          <p:stCondLst>
                                            <p:cond delay="455"/>
                                          </p:stCondLst>
                                        </p:cTn>
                                        <p:tgtEl>
                                          <p:spTgt spid="3584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584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584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584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35844"/>
                                        </p:tgtEl>
                                        <p:attrNameLst>
                                          <p:attrName>style.visibility</p:attrName>
                                        </p:attrNameLst>
                                      </p:cBhvr>
                                      <p:to>
                                        <p:strVal val="visible"/>
                                      </p:to>
                                    </p:set>
                                    <p:animEffect transition="in" filter="fade">
                                      <p:cBhvr>
                                        <p:cTn id="16" dur="800" decel="100000"/>
                                        <p:tgtEl>
                                          <p:spTgt spid="35844"/>
                                        </p:tgtEl>
                                      </p:cBhvr>
                                    </p:animEffect>
                                    <p:anim calcmode="lin" valueType="num">
                                      <p:cBhvr>
                                        <p:cTn id="17" dur="800" decel="100000" fill="hold"/>
                                        <p:tgtEl>
                                          <p:spTgt spid="35844"/>
                                        </p:tgtEl>
                                        <p:attrNameLst>
                                          <p:attrName>style.rotation</p:attrName>
                                        </p:attrNameLst>
                                      </p:cBhvr>
                                      <p:tavLst>
                                        <p:tav tm="0">
                                          <p:val>
                                            <p:fltVal val="-90"/>
                                          </p:val>
                                        </p:tav>
                                        <p:tav tm="100000">
                                          <p:val>
                                            <p:fltVal val="0"/>
                                          </p:val>
                                        </p:tav>
                                      </p:tavLst>
                                    </p:anim>
                                    <p:anim calcmode="lin" valueType="num">
                                      <p:cBhvr>
                                        <p:cTn id="18" dur="800" decel="100000" fill="hold"/>
                                        <p:tgtEl>
                                          <p:spTgt spid="35844"/>
                                        </p:tgtEl>
                                        <p:attrNameLst>
                                          <p:attrName>ppt_x</p:attrName>
                                        </p:attrNameLst>
                                      </p:cBhvr>
                                      <p:tavLst>
                                        <p:tav tm="0">
                                          <p:val>
                                            <p:strVal val="#ppt_x+0.4"/>
                                          </p:val>
                                        </p:tav>
                                        <p:tav tm="100000">
                                          <p:val>
                                            <p:strVal val="#ppt_x-0.05"/>
                                          </p:val>
                                        </p:tav>
                                      </p:tavLst>
                                    </p:anim>
                                    <p:anim calcmode="lin" valueType="num">
                                      <p:cBhvr>
                                        <p:cTn id="19" dur="800" decel="100000" fill="hold"/>
                                        <p:tgtEl>
                                          <p:spTgt spid="3584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584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584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539750" y="404813"/>
            <a:ext cx="8229600" cy="6192837"/>
          </a:xfrm>
          <a:extLst/>
        </p:spPr>
        <p:txBody>
          <a:bodyPr rtlCol="0">
            <a:normAutofit lnSpcReduction="10000"/>
          </a:bodyPr>
          <a:lstStyle/>
          <a:p>
            <a:pPr algn="just" eaLnBrk="1" fontAlgn="auto" hangingPunct="1">
              <a:lnSpc>
                <a:spcPct val="150000"/>
              </a:lnSpc>
              <a:buClr>
                <a:schemeClr val="tx1">
                  <a:lumMod val="75000"/>
                  <a:lumOff val="25000"/>
                </a:schemeClr>
              </a:buClr>
              <a:buFontTx/>
              <a:buNone/>
              <a:defRPr/>
            </a:pPr>
            <a:r>
              <a:rPr lang="ru-RU" dirty="0" smtClean="0">
                <a:solidFill>
                  <a:schemeClr val="accent6">
                    <a:lumMod val="50000"/>
                  </a:schemeClr>
                </a:solidFill>
              </a:rPr>
              <a:t>            У самцов тёмно-серые чёрные рога длиной 18—28 см, у самок рогов нет. Окраска меха сверху желтовато-песчаная, белая снизу. </a:t>
            </a:r>
          </a:p>
          <a:p>
            <a:pPr algn="just" eaLnBrk="1" fontAlgn="auto" hangingPunct="1">
              <a:lnSpc>
                <a:spcPct val="150000"/>
              </a:lnSpc>
              <a:buClr>
                <a:schemeClr val="tx1">
                  <a:lumMod val="75000"/>
                  <a:lumOff val="25000"/>
                </a:schemeClr>
              </a:buClr>
              <a:buFontTx/>
              <a:buNone/>
              <a:defRPr/>
            </a:pPr>
            <a:r>
              <a:rPr lang="ru-RU" dirty="0">
                <a:solidFill>
                  <a:schemeClr val="accent6">
                    <a:lumMod val="50000"/>
                  </a:schemeClr>
                </a:solidFill>
              </a:rPr>
              <a:t> </a:t>
            </a:r>
            <a:r>
              <a:rPr lang="ru-RU" dirty="0" smtClean="0">
                <a:solidFill>
                  <a:schemeClr val="accent6">
                    <a:lumMod val="50000"/>
                  </a:schemeClr>
                </a:solidFill>
              </a:rPr>
              <a:t>           </a:t>
            </a:r>
            <a:r>
              <a:rPr lang="ru-RU" dirty="0" err="1" smtClean="0">
                <a:solidFill>
                  <a:schemeClr val="accent6">
                    <a:lumMod val="50000"/>
                  </a:schemeClr>
                </a:solidFill>
              </a:rPr>
              <a:t>Дзерен</a:t>
            </a:r>
            <a:r>
              <a:rPr lang="ru-RU" dirty="0" smtClean="0">
                <a:solidFill>
                  <a:schemeClr val="accent6">
                    <a:lumMod val="50000"/>
                  </a:schemeClr>
                </a:solidFill>
              </a:rPr>
              <a:t> населяет равнинные и всхолмленные степи, злаковые полупустыни и пологие степные склоны гор. Летом </a:t>
            </a:r>
            <a:r>
              <a:rPr lang="ru-RU" dirty="0" err="1" smtClean="0">
                <a:solidFill>
                  <a:schemeClr val="accent6">
                    <a:lumMod val="50000"/>
                  </a:schemeClr>
                </a:solidFill>
              </a:rPr>
              <a:t>дзерены</a:t>
            </a:r>
            <a:r>
              <a:rPr lang="ru-RU" dirty="0" smtClean="0">
                <a:solidFill>
                  <a:schemeClr val="accent6">
                    <a:lumMod val="50000"/>
                  </a:schemeClr>
                </a:solidFill>
              </a:rPr>
              <a:t> пасутся ранним утром и вечером, а день и ночь проводят на лежках, чаще где-либо в понижениях или с подветренной стороны холма. Осенью и зимой пасутся в светлое время дня. </a:t>
            </a:r>
          </a:p>
          <a:p>
            <a:pPr algn="just" eaLnBrk="1" fontAlgn="auto" hangingPunct="1">
              <a:lnSpc>
                <a:spcPct val="150000"/>
              </a:lnSpc>
              <a:buClr>
                <a:schemeClr val="tx1">
                  <a:lumMod val="75000"/>
                  <a:lumOff val="25000"/>
                </a:schemeClr>
              </a:buClr>
              <a:buFontTx/>
              <a:buNone/>
              <a:defRPr/>
            </a:pPr>
            <a:r>
              <a:rPr lang="ru-RU" dirty="0">
                <a:solidFill>
                  <a:schemeClr val="accent6">
                    <a:lumMod val="50000"/>
                  </a:schemeClr>
                </a:solidFill>
              </a:rPr>
              <a:t> </a:t>
            </a:r>
            <a:r>
              <a:rPr lang="ru-RU" dirty="0" smtClean="0">
                <a:solidFill>
                  <a:schemeClr val="accent6">
                    <a:lumMod val="50000"/>
                  </a:schemeClr>
                </a:solidFill>
              </a:rPr>
              <a:t>          Наибольшее количество </a:t>
            </a:r>
            <a:r>
              <a:rPr lang="ru-RU" dirty="0" err="1" smtClean="0">
                <a:solidFill>
                  <a:schemeClr val="accent6">
                    <a:lumMod val="50000"/>
                  </a:schemeClr>
                </a:solidFill>
              </a:rPr>
              <a:t>дзеренов</a:t>
            </a:r>
            <a:r>
              <a:rPr lang="ru-RU" dirty="0" smtClean="0">
                <a:solidFill>
                  <a:schemeClr val="accent6">
                    <a:lumMod val="50000"/>
                  </a:schemeClr>
                </a:solidFill>
              </a:rPr>
              <a:t> уничтожают волки, особенно много антилоп погибает от волков зимой при </a:t>
            </a:r>
            <a:r>
              <a:rPr lang="ru-RU" dirty="0" err="1" smtClean="0">
                <a:solidFill>
                  <a:schemeClr val="accent6">
                    <a:lumMod val="50000"/>
                  </a:schemeClr>
                </a:solidFill>
              </a:rPr>
              <a:t>многоснежье</a:t>
            </a:r>
            <a:r>
              <a:rPr lang="ru-RU" dirty="0" smtClean="0">
                <a:solidFill>
                  <a:schemeClr val="accent6">
                    <a:lumMod val="50000"/>
                  </a:schemeClr>
                </a:solidFill>
              </a:rPr>
              <a:t> На новорожденных нападают лисицы, корсаки, манулы и беркуты </a:t>
            </a:r>
            <a:r>
              <a:rPr lang="ru-RU" dirty="0" err="1" smtClean="0">
                <a:solidFill>
                  <a:schemeClr val="accent6">
                    <a:lumMod val="50000"/>
                  </a:schemeClr>
                </a:solidFill>
              </a:rPr>
              <a:t>Дзерен</a:t>
            </a:r>
            <a:r>
              <a:rPr lang="ru-RU" dirty="0" smtClean="0">
                <a:solidFill>
                  <a:schemeClr val="accent6">
                    <a:lumMod val="50000"/>
                  </a:schemeClr>
                </a:solidFill>
              </a:rPr>
              <a:t> — одна из самых выносливых и быстрых антилоп: со скоростью 60—65 км/ч он без видимого напряжения пробегает 12—15 км.</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6867">
                                            <p:bg/>
                                          </p:spTgt>
                                        </p:tgtEl>
                                        <p:attrNameLst>
                                          <p:attrName>style.visibility</p:attrName>
                                        </p:attrNameLst>
                                      </p:cBhvr>
                                      <p:to>
                                        <p:strVal val="visible"/>
                                      </p:to>
                                    </p:set>
                                    <p:animEffect transition="in" filter="wheel(4)">
                                      <p:cBhvr>
                                        <p:cTn id="7" dur="2000"/>
                                        <p:tgtEl>
                                          <p:spTgt spid="3686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wheel(4)">
                                      <p:cBhvr>
                                        <p:cTn id="12" dur="20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wheel(4)">
                                      <p:cBhvr>
                                        <p:cTn id="17" dur="2000"/>
                                        <p:tgtEl>
                                          <p:spTgt spid="368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wheel(4)">
                                      <p:cBhvr>
                                        <p:cTn id="22" dur="2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18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2240969"/>
            <a:ext cx="3024336" cy="442331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25603" name="Rectangle 2"/>
          <p:cNvSpPr>
            <a:spLocks noGrp="1" noChangeArrowheads="1"/>
          </p:cNvSpPr>
          <p:nvPr>
            <p:ph type="title"/>
          </p:nvPr>
        </p:nvSpPr>
        <p:spPr>
          <a:xfrm>
            <a:off x="0" y="260350"/>
            <a:ext cx="3095625" cy="1384300"/>
          </a:xfrm>
        </p:spPr>
        <p:txBody>
          <a:bodyPr/>
          <a:lstStyle/>
          <a:p>
            <a:pPr algn="ctr" eaLnBrk="1" hangingPunct="1"/>
            <a:r>
              <a:rPr lang="ru-RU" b="1" smtClean="0">
                <a:solidFill>
                  <a:srgbClr val="FF0000"/>
                </a:solidFill>
                <a:cs typeface="Trebuchet MS" pitchFamily="34" charset="0"/>
              </a:rPr>
              <a:t>ВЫДРА</a:t>
            </a:r>
          </a:p>
        </p:txBody>
      </p:sp>
      <p:pic>
        <p:nvPicPr>
          <p:cNvPr id="37893" name="Picture 5" descr="otter_0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8097" y="188640"/>
            <a:ext cx="5626630" cy="422108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800" decel="100000"/>
                                        <p:tgtEl>
                                          <p:spTgt spid="37893"/>
                                        </p:tgtEl>
                                      </p:cBhvr>
                                    </p:animEffect>
                                    <p:anim calcmode="lin" valueType="num">
                                      <p:cBhvr>
                                        <p:cTn id="8" dur="800" decel="100000" fill="hold"/>
                                        <p:tgtEl>
                                          <p:spTgt spid="37893"/>
                                        </p:tgtEl>
                                        <p:attrNameLst>
                                          <p:attrName>style.rotation</p:attrName>
                                        </p:attrNameLst>
                                      </p:cBhvr>
                                      <p:tavLst>
                                        <p:tav tm="0">
                                          <p:val>
                                            <p:fltVal val="-90"/>
                                          </p:val>
                                        </p:tav>
                                        <p:tav tm="100000">
                                          <p:val>
                                            <p:fltVal val="0"/>
                                          </p:val>
                                        </p:tav>
                                      </p:tavLst>
                                    </p:anim>
                                    <p:anim calcmode="lin" valueType="num">
                                      <p:cBhvr>
                                        <p:cTn id="9" dur="800" decel="100000" fill="hold"/>
                                        <p:tgtEl>
                                          <p:spTgt spid="37893"/>
                                        </p:tgtEl>
                                        <p:attrNameLst>
                                          <p:attrName>ppt_x</p:attrName>
                                        </p:attrNameLst>
                                      </p:cBhvr>
                                      <p:tavLst>
                                        <p:tav tm="0">
                                          <p:val>
                                            <p:strVal val="#ppt_x+0.4"/>
                                          </p:val>
                                        </p:tav>
                                        <p:tav tm="100000">
                                          <p:val>
                                            <p:strVal val="#ppt_x-0.05"/>
                                          </p:val>
                                        </p:tav>
                                      </p:tavLst>
                                    </p:anim>
                                    <p:anim calcmode="lin" valueType="num">
                                      <p:cBhvr>
                                        <p:cTn id="10" dur="800" decel="100000" fill="hold"/>
                                        <p:tgtEl>
                                          <p:spTgt spid="3789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89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893"/>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diamond(in)">
                                      <p:cBhvr>
                                        <p:cTn id="17"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539750" y="333375"/>
            <a:ext cx="8229600" cy="6264275"/>
          </a:xfrm>
          <a:extLst/>
        </p:spPr>
        <p:txBody>
          <a:bodyPr rtlCol="0">
            <a:normAutofit fontScale="70000" lnSpcReduction="20000"/>
          </a:bodyPr>
          <a:lstStyle/>
          <a:p>
            <a:pPr algn="just" eaLnBrk="1" fontAlgn="auto" hangingPunct="1">
              <a:lnSpc>
                <a:spcPct val="160000"/>
              </a:lnSpc>
              <a:buClr>
                <a:schemeClr val="tx1">
                  <a:lumMod val="75000"/>
                  <a:lumOff val="25000"/>
                </a:schemeClr>
              </a:buClr>
              <a:buFontTx/>
              <a:buNone/>
              <a:defRPr/>
            </a:pPr>
            <a:r>
              <a:rPr lang="ru-RU" sz="2200" dirty="0" smtClean="0">
                <a:solidFill>
                  <a:schemeClr val="accent6">
                    <a:lumMod val="50000"/>
                  </a:schemeClr>
                </a:solidFill>
              </a:rPr>
              <a:t>           </a:t>
            </a:r>
            <a:r>
              <a:rPr lang="ru-RU" sz="2000" dirty="0" smtClean="0">
                <a:solidFill>
                  <a:schemeClr val="accent6">
                    <a:lumMod val="50000"/>
                  </a:schemeClr>
                </a:solidFill>
              </a:rPr>
              <a:t>Длина ее тела 55—95 см, хвоста — 26 - 55 см, масса — 6 — 10 кг. Это крупный зверь, с сильно вытянутым, гибким телом типичной   обтекаемой формы. Окраска меха сверху темно-бурая, снизу светлая, серебристая.   Обыкновенная выдра распространена на весьма обширном пространстве, включающем почти всю Европу, Азию.</a:t>
            </a:r>
          </a:p>
          <a:p>
            <a:pPr algn="just" eaLnBrk="1" fontAlgn="auto" hangingPunct="1">
              <a:lnSpc>
                <a:spcPct val="160000"/>
              </a:lnSpc>
              <a:buClr>
                <a:schemeClr val="tx1">
                  <a:lumMod val="75000"/>
                  <a:lumOff val="25000"/>
                </a:schemeClr>
              </a:buClr>
              <a:buFontTx/>
              <a:buNone/>
              <a:defRPr/>
            </a:pPr>
            <a:r>
              <a:rPr lang="ru-RU" sz="2000" dirty="0">
                <a:solidFill>
                  <a:schemeClr val="accent6">
                    <a:lumMod val="50000"/>
                  </a:schemeClr>
                </a:solidFill>
              </a:rPr>
              <a:t> </a:t>
            </a:r>
            <a:r>
              <a:rPr lang="ru-RU" sz="2000" dirty="0" smtClean="0">
                <a:solidFill>
                  <a:schemeClr val="accent6">
                    <a:lumMod val="50000"/>
                  </a:schemeClr>
                </a:solidFill>
              </a:rPr>
              <a:t>          Местообитаниями ей служат преимущественно лесные реки, в меньшей мере озера, богатые рыбой, раками, а по берегам — мелкими грызунами. Предпочтение отдается рекам с омутами, не замерзающими зимой быстринами, с подмытыми водой, сильно захламленными буреломом берегами, где много надежных убежищ и удобных мест для устройства нор, входные отверстия в которые открываются под водой.</a:t>
            </a:r>
          </a:p>
          <a:p>
            <a:pPr algn="just" eaLnBrk="1" fontAlgn="auto" hangingPunct="1">
              <a:lnSpc>
                <a:spcPct val="160000"/>
              </a:lnSpc>
              <a:buClr>
                <a:schemeClr val="tx1">
                  <a:lumMod val="75000"/>
                  <a:lumOff val="25000"/>
                </a:schemeClr>
              </a:buClr>
              <a:buFontTx/>
              <a:buNone/>
              <a:defRPr/>
            </a:pPr>
            <a:r>
              <a:rPr lang="ru-RU" sz="2000" dirty="0">
                <a:solidFill>
                  <a:schemeClr val="accent6">
                    <a:lumMod val="50000"/>
                  </a:schemeClr>
                </a:solidFill>
              </a:rPr>
              <a:t> </a:t>
            </a:r>
            <a:r>
              <a:rPr lang="ru-RU" sz="2000" dirty="0" smtClean="0">
                <a:solidFill>
                  <a:schemeClr val="accent6">
                    <a:lumMod val="50000"/>
                  </a:schemeClr>
                </a:solidFill>
              </a:rPr>
              <a:t>           Свои логова выдра устраивает также в пещерах, а иногда наподобие гнезда в зарослях около воды.   Питается выдра преимущественно рыбой (сазаном, щукой, форелью, плотвой, бычками и др.), причем предпочитает более мелкую. Зимой в большом числе поедает лягушек, довольно регулярно — личинок ручейников. Летом, кроме рыбы, ловит водяных полевок и других грызунов, местами систематически охотится на куликов и уток. </a:t>
            </a:r>
          </a:p>
        </p:txBody>
      </p:sp>
    </p:spTree>
  </p:cSld>
  <p:clrMapOvr>
    <a:masterClrMapping/>
  </p:clrMapOvr>
  <p:transition spd="med">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0075" y="260350"/>
            <a:ext cx="7931150" cy="976313"/>
          </a:xfrm>
        </p:spPr>
        <p:txBody>
          <a:bodyPr/>
          <a:lstStyle/>
          <a:p>
            <a:pPr algn="ctr" eaLnBrk="1" hangingPunct="1"/>
            <a:r>
              <a:rPr lang="ru-RU" b="1" smtClean="0">
                <a:solidFill>
                  <a:srgbClr val="FF0000"/>
                </a:solidFill>
                <a:cs typeface="Trebuchet MS" pitchFamily="34" charset="0"/>
              </a:rPr>
              <a:t>КАМЕННАЯ КУНИЦА</a:t>
            </a:r>
          </a:p>
        </p:txBody>
      </p:sp>
      <p:pic>
        <p:nvPicPr>
          <p:cNvPr id="39940" name="Picture 4" descr="2331-004-B7226BC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23020" y="1268760"/>
            <a:ext cx="5651500" cy="52324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edge">
                                      <p:cBhvr>
                                        <p:cTn id="7" dur="20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wheel(4)">
                                      <p:cBhvr>
                                        <p:cTn id="12"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539750" y="260350"/>
            <a:ext cx="8229600" cy="6337300"/>
          </a:xfrm>
          <a:extLst/>
        </p:spPr>
        <p:txBody>
          <a:bodyPr rtlCol="0">
            <a:normAutofit fontScale="70000" lnSpcReduction="20000"/>
          </a:bodyPr>
          <a:lstStyle/>
          <a:p>
            <a:pPr marL="0" indent="0" algn="just" eaLnBrk="1" fontAlgn="auto" hangingPunct="1">
              <a:lnSpc>
                <a:spcPct val="160000"/>
              </a:lnSpc>
              <a:buClr>
                <a:schemeClr val="tx1">
                  <a:lumMod val="75000"/>
                  <a:lumOff val="25000"/>
                </a:schemeClr>
              </a:buClr>
              <a:buFont typeface="Wingdings 2" charset="2"/>
              <a:buNone/>
              <a:defRPr/>
            </a:pPr>
            <a:r>
              <a:rPr lang="ru-RU" dirty="0" smtClean="0">
                <a:solidFill>
                  <a:srgbClr val="FFFF00"/>
                </a:solidFill>
              </a:rPr>
              <a:t>      </a:t>
            </a:r>
            <a:r>
              <a:rPr lang="ru-RU" b="1" dirty="0" smtClean="0">
                <a:solidFill>
                  <a:schemeClr val="accent6">
                    <a:lumMod val="50000"/>
                  </a:schemeClr>
                </a:solidFill>
              </a:rPr>
              <a:t>Тело у куниц стройное, сильное, уши довольно большие, заостренные, хвост у каменной куницы далеко выдается за вытянутые назад конечности. Мех густой, пушистый, очень красивый. У лесной куницы он обычно темно-бурого цвета, у каменной — более светлый, с палевым оттенком, менее густой. На горле и груди имеется большое пятно, У каменной куницы оно белое (поэтому ее нередко называют белодушкой). Каменная куница — вид более южный. Она населяет Южную и Среднюю Европу, включая Данию и Италию, юг России, Переднюю, Малую, Среднюю, Центральную Азию.</a:t>
            </a:r>
          </a:p>
          <a:p>
            <a:pPr marL="0" indent="0" algn="just" eaLnBrk="1" fontAlgn="auto" hangingPunct="1">
              <a:lnSpc>
                <a:spcPct val="160000"/>
              </a:lnSpc>
              <a:buClr>
                <a:schemeClr val="tx1">
                  <a:lumMod val="75000"/>
                  <a:lumOff val="25000"/>
                </a:schemeClr>
              </a:buClr>
              <a:buFont typeface="Wingdings 2" charset="2"/>
              <a:buNone/>
              <a:defRPr/>
            </a:pPr>
            <a:r>
              <a:rPr lang="ru-RU" b="1" dirty="0" smtClean="0">
                <a:solidFill>
                  <a:schemeClr val="accent6">
                    <a:lumMod val="50000"/>
                  </a:schemeClr>
                </a:solidFill>
              </a:rPr>
              <a:t>       Каменная куница иногда тоже живет в лесах, но чаще водится на безлесных скалистых склонах гор (до 4000 м), в оврагах, каменоломнях, полезащитных полосах, садах, нередко обитает в населенных пунктах, даже в городах.   Убежищами куницам служат дупла, беличьи гнезда, бурелом, расщелины скал и т. д. Деятельны они преимущественно в темные часы суток, но не столь редко их случается видеть и днем. Хотя куницы прекрасно лазают по деревьям, а лесная умеет даже прыгать с дерева на дерево, они предпочитают бегать по земле или по снегу, обнаруживая при этом силу, ловкость, неутомимость, а на деревья забираются лишь время от времени. Каменная куница питается самой разнообразной пищей: всевозможными грызунами, птицами, насекомыми, разными ягодами и фруктами. Растительная пища часто даже преобладает. Белодушки, живущие в деревнях, нередко нападают на домашнюю птицу, хотя достаточно другого корма; впрочем, они же ловят крыс и мышей.     После удачной охоты остатки добычи она прячет про запас. </a:t>
            </a:r>
          </a:p>
        </p:txBody>
      </p:sp>
    </p:spTree>
  </p:cSld>
  <p:clrMapOvr>
    <a:masterClrMapping/>
  </p:clrMapOvr>
  <p:transition spd="med">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259481392_aeb50106-dhole-facecloseu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a:xfrm>
            <a:off x="5292725" y="5589588"/>
            <a:ext cx="4052888" cy="981075"/>
          </a:xfrm>
        </p:spPr>
        <p:txBody>
          <a:bodyPr/>
          <a:lstStyle/>
          <a:p>
            <a:pPr algn="ctr" eaLnBrk="1" hangingPunct="1"/>
            <a:r>
              <a:rPr lang="ru-RU" sz="4000" b="1" smtClean="0">
                <a:solidFill>
                  <a:srgbClr val="FF0000"/>
                </a:solidFill>
                <a:cs typeface="Trebuchet MS" pitchFamily="34" charset="0"/>
              </a:rPr>
              <a:t>КРАСНЫЙ ВОЛК</a:t>
            </a:r>
          </a:p>
        </p:txBody>
      </p:sp>
    </p:spTree>
  </p:cSld>
  <p:clrMapOvr>
    <a:masterClrMapping/>
  </p:clrMapOvr>
  <p:transition spd="med">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611188" y="404813"/>
            <a:ext cx="8229600" cy="6119812"/>
          </a:xfrm>
          <a:extLst/>
        </p:spPr>
        <p:txBody>
          <a:bodyPr rtlCol="0">
            <a:normAutofit fontScale="85000" lnSpcReduction="20000"/>
          </a:bodyPr>
          <a:lstStyle/>
          <a:p>
            <a:pPr marL="0" indent="0" algn="just" eaLnBrk="1" fontAlgn="auto" hangingPunct="1">
              <a:lnSpc>
                <a:spcPct val="150000"/>
              </a:lnSpc>
              <a:buClr>
                <a:schemeClr val="tx1">
                  <a:lumMod val="75000"/>
                  <a:lumOff val="25000"/>
                </a:schemeClr>
              </a:buClr>
              <a:buFont typeface="Wingdings 2" charset="2"/>
              <a:buNone/>
              <a:defRPr/>
            </a:pPr>
            <a:r>
              <a:rPr lang="ru-RU" sz="2000" dirty="0">
                <a:solidFill>
                  <a:srgbClr val="00FF00"/>
                </a:solidFill>
              </a:rPr>
              <a:t> </a:t>
            </a:r>
            <a:r>
              <a:rPr lang="ru-RU" sz="2000" dirty="0" smtClean="0">
                <a:solidFill>
                  <a:srgbClr val="00FF00"/>
                </a:solidFill>
              </a:rPr>
              <a:t>      </a:t>
            </a:r>
            <a:r>
              <a:rPr lang="ru-RU" sz="2000" dirty="0" smtClean="0">
                <a:solidFill>
                  <a:schemeClr val="accent6">
                    <a:lumMod val="50000"/>
                  </a:schemeClr>
                </a:solidFill>
              </a:rPr>
              <a:t>Это довольно крупный зверь с длиной тела 76—110 см, хвоста — 45—50 см и массой 17—21 кг. В его облике сочетаются черты </a:t>
            </a:r>
            <a:r>
              <a:rPr lang="ru-RU" sz="2000" dirty="0" smtClean="0">
                <a:solidFill>
                  <a:schemeClr val="accent6">
                    <a:lumMod val="50000"/>
                  </a:schemeClr>
                </a:solidFill>
                <a:hlinkClick r:id="rId2" tooltip="Волк"/>
              </a:rPr>
              <a:t>волка</a:t>
            </a:r>
            <a:r>
              <a:rPr lang="ru-RU" sz="2000" dirty="0" smtClean="0">
                <a:solidFill>
                  <a:schemeClr val="accent6">
                    <a:lumMod val="50000"/>
                  </a:schemeClr>
                </a:solidFill>
              </a:rPr>
              <a:t>, </a:t>
            </a:r>
            <a:r>
              <a:rPr lang="ru-RU" sz="2000" dirty="0" smtClean="0">
                <a:solidFill>
                  <a:schemeClr val="accent6">
                    <a:lumMod val="50000"/>
                  </a:schemeClr>
                </a:solidFill>
                <a:hlinkClick r:id="rId3" tooltip="Лисицы"/>
              </a:rPr>
              <a:t>лисицы</a:t>
            </a:r>
            <a:r>
              <a:rPr lang="ru-RU" sz="2000" dirty="0" smtClean="0">
                <a:solidFill>
                  <a:schemeClr val="accent6">
                    <a:lumMod val="50000"/>
                  </a:schemeClr>
                </a:solidFill>
              </a:rPr>
              <a:t> и </a:t>
            </a:r>
            <a:r>
              <a:rPr lang="ru-RU" sz="2000" dirty="0" smtClean="0">
                <a:solidFill>
                  <a:schemeClr val="accent6">
                    <a:lumMod val="50000"/>
                  </a:schemeClr>
                </a:solidFill>
                <a:hlinkClick r:id="rId4" tooltip="Шакалы"/>
              </a:rPr>
              <a:t>шакала</a:t>
            </a:r>
            <a:r>
              <a:rPr lang="ru-RU" sz="2000" dirty="0" smtClean="0">
                <a:solidFill>
                  <a:schemeClr val="accent6">
                    <a:lumMod val="50000"/>
                  </a:schemeClr>
                </a:solidFill>
              </a:rPr>
              <a:t>. От обычного </a:t>
            </a:r>
            <a:r>
              <a:rPr lang="ru-RU" sz="2000" dirty="0" smtClean="0">
                <a:solidFill>
                  <a:schemeClr val="accent6">
                    <a:lumMod val="50000"/>
                  </a:schemeClr>
                </a:solidFill>
                <a:hlinkClick r:id="rId2" tooltip="Волк"/>
              </a:rPr>
              <a:t>волка</a:t>
            </a:r>
            <a:r>
              <a:rPr lang="ru-RU" sz="2000" dirty="0" smtClean="0">
                <a:solidFill>
                  <a:schemeClr val="accent6">
                    <a:lumMod val="50000"/>
                  </a:schemeClr>
                </a:solidFill>
              </a:rPr>
              <a:t> красный волк отличается окраской, пушистой шерстью и более длинным хвостом, почти достигающим земли. Характерна укороченная, заострённая морда. Уши большие, стоячие, с закругленными вершинами, высоко посажены на голове.</a:t>
            </a:r>
          </a:p>
          <a:p>
            <a:pPr marL="0" indent="0" algn="just" eaLnBrk="1" fontAlgn="auto" hangingPunct="1">
              <a:lnSpc>
                <a:spcPct val="150000"/>
              </a:lnSpc>
              <a:buClr>
                <a:schemeClr val="tx1">
                  <a:lumMod val="75000"/>
                  <a:lumOff val="25000"/>
                </a:schemeClr>
              </a:buClr>
              <a:buFont typeface="Wingdings 2" charset="2"/>
              <a:buNone/>
              <a:defRPr/>
            </a:pPr>
            <a:r>
              <a:rPr lang="ru-RU" sz="2000" dirty="0" smtClean="0">
                <a:solidFill>
                  <a:schemeClr val="accent6">
                    <a:lumMod val="50000"/>
                  </a:schemeClr>
                </a:solidFill>
              </a:rPr>
              <a:t>   Общий тон окраски рыжий, сильно изменчивый у отдельных особей и в разных частях ареала. Конец хвоста чёрный. Волчата до 3 месяцев — тёмно-коричневые. Волосяной покров зимой очень высокий, густой и мягкий; летом заметно короче, грубее и темнее. Хвост пушистый, как у лисицы. На основании изменчивости окраски, густоты меха и размеров тела описано 10 подвидов красного волка, на территории </a:t>
            </a:r>
            <a:r>
              <a:rPr lang="ru-RU" sz="2000" dirty="0" smtClean="0">
                <a:solidFill>
                  <a:schemeClr val="accent6">
                    <a:lumMod val="50000"/>
                  </a:schemeClr>
                </a:solidFill>
                <a:hlinkClick r:id="rId5" tooltip="Россия"/>
              </a:rPr>
              <a:t>России</a:t>
            </a:r>
            <a:r>
              <a:rPr lang="ru-RU" sz="2000" dirty="0" smtClean="0">
                <a:solidFill>
                  <a:schemeClr val="accent6">
                    <a:lumMod val="50000"/>
                  </a:schemeClr>
                </a:solidFill>
              </a:rPr>
              <a:t> встречаются 2 из них.</a:t>
            </a:r>
          </a:p>
          <a:p>
            <a:pPr marL="0" indent="0" algn="just" eaLnBrk="1" fontAlgn="auto" hangingPunct="1">
              <a:lnSpc>
                <a:spcPct val="150000"/>
              </a:lnSpc>
              <a:buClr>
                <a:schemeClr val="tx1">
                  <a:lumMod val="75000"/>
                  <a:lumOff val="25000"/>
                </a:schemeClr>
              </a:buClr>
              <a:buFont typeface="Wingdings 2" charset="2"/>
              <a:buNone/>
              <a:defRPr/>
            </a:pPr>
            <a:r>
              <a:rPr lang="ru-RU" sz="2000" dirty="0" smtClean="0">
                <a:solidFill>
                  <a:schemeClr val="accent6">
                    <a:lumMod val="50000"/>
                  </a:schemeClr>
                </a:solidFill>
              </a:rPr>
              <a:t>  От других представителей семейства </a:t>
            </a:r>
            <a:r>
              <a:rPr lang="ru-RU" sz="2000" dirty="0" smtClean="0">
                <a:solidFill>
                  <a:schemeClr val="accent6">
                    <a:lumMod val="50000"/>
                  </a:schemeClr>
                </a:solidFill>
                <a:hlinkClick r:id="rId6" tooltip="Псовые"/>
              </a:rPr>
              <a:t>псовых</a:t>
            </a:r>
            <a:r>
              <a:rPr lang="ru-RU" sz="2000" dirty="0" smtClean="0">
                <a:solidFill>
                  <a:schemeClr val="accent6">
                    <a:lumMod val="50000"/>
                  </a:schemeClr>
                </a:solidFill>
              </a:rPr>
              <a:t> красный волк отличается уменьшенным числом коренных зубов (их по 2 в каждой половине челюсти).</a:t>
            </a:r>
          </a:p>
        </p:txBody>
      </p:sp>
    </p:spTree>
  </p:cSld>
  <p:clrMapOvr>
    <a:masterClrMapping/>
  </p:clrMapOvr>
  <p:transition spd="med">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тарбаган"/>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p:cNvSpPr>
            <a:spLocks noGrp="1" noChangeArrowheads="1"/>
          </p:cNvSpPr>
          <p:nvPr>
            <p:ph type="title"/>
          </p:nvPr>
        </p:nvSpPr>
        <p:spPr>
          <a:xfrm>
            <a:off x="0" y="0"/>
            <a:ext cx="3467100" cy="1384300"/>
          </a:xfrm>
        </p:spPr>
        <p:txBody>
          <a:bodyPr/>
          <a:lstStyle/>
          <a:p>
            <a:pPr algn="ctr" eaLnBrk="1" hangingPunct="1"/>
            <a:r>
              <a:rPr lang="ru-RU" b="1" smtClean="0">
                <a:solidFill>
                  <a:srgbClr val="FFFF00"/>
                </a:solidFill>
                <a:cs typeface="Trebuchet MS" pitchFamily="34" charset="0"/>
              </a:rPr>
              <a:t>ТАРБАГАН</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edge">
                                      <p:cBhvr>
                                        <p:cTn id="7" dur="2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wheel(4)">
                                      <p:cBhvr>
                                        <p:cTn id="12"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68313" y="404813"/>
            <a:ext cx="8229600" cy="5903912"/>
          </a:xfrm>
          <a:extLst/>
        </p:spPr>
        <p:txBody>
          <a:bodyPr rtlCol="0">
            <a:normAutofit fontScale="70000" lnSpcReduction="20000"/>
          </a:bodyPr>
          <a:lstStyle/>
          <a:p>
            <a:pPr algn="just" eaLnBrk="1" fontAlgn="auto" hangingPunct="1">
              <a:lnSpc>
                <a:spcPct val="170000"/>
              </a:lnSpc>
              <a:buClr>
                <a:schemeClr val="tx1">
                  <a:lumMod val="75000"/>
                  <a:lumOff val="25000"/>
                </a:schemeClr>
              </a:buClr>
              <a:buFontTx/>
              <a:buNone/>
              <a:defRPr/>
            </a:pPr>
            <a:r>
              <a:rPr lang="ru-RU" sz="2800" dirty="0" smtClean="0">
                <a:solidFill>
                  <a:srgbClr val="00FF00"/>
                </a:solidFill>
              </a:rPr>
              <a:t>         </a:t>
            </a:r>
            <a:r>
              <a:rPr lang="ru-RU" sz="2800" dirty="0" smtClean="0">
                <a:solidFill>
                  <a:schemeClr val="accent6">
                    <a:lumMod val="50000"/>
                  </a:schemeClr>
                </a:solidFill>
              </a:rPr>
              <a:t>Млекопитающее рода </a:t>
            </a:r>
            <a:r>
              <a:rPr lang="ru-RU" sz="2800" dirty="0" smtClean="0">
                <a:solidFill>
                  <a:schemeClr val="accent6">
                    <a:lumMod val="50000"/>
                  </a:schemeClr>
                </a:solidFill>
                <a:hlinkClick r:id="rId2" tooltip="Сурки"/>
              </a:rPr>
              <a:t>сурков</a:t>
            </a:r>
            <a:r>
              <a:rPr lang="ru-RU" sz="2800" dirty="0" smtClean="0">
                <a:solidFill>
                  <a:schemeClr val="accent6">
                    <a:lumMod val="50000"/>
                  </a:schemeClr>
                </a:solidFill>
              </a:rPr>
              <a:t>. Длина — до 60 см. В </a:t>
            </a:r>
            <a:r>
              <a:rPr lang="ru-RU" sz="2800" dirty="0" smtClean="0">
                <a:solidFill>
                  <a:schemeClr val="accent6">
                    <a:lumMod val="50000"/>
                  </a:schemeClr>
                </a:solidFill>
                <a:hlinkClick r:id="rId3" tooltip="Россия"/>
              </a:rPr>
              <a:t>России</a:t>
            </a:r>
            <a:r>
              <a:rPr lang="ru-RU" sz="2800" dirty="0" smtClean="0">
                <a:solidFill>
                  <a:schemeClr val="accent6">
                    <a:lumMod val="50000"/>
                  </a:schemeClr>
                </a:solidFill>
              </a:rPr>
              <a:t> (в степях </a:t>
            </a:r>
            <a:r>
              <a:rPr lang="ru-RU" sz="2800" dirty="0" smtClean="0">
                <a:solidFill>
                  <a:schemeClr val="accent6">
                    <a:lumMod val="50000"/>
                  </a:schemeClr>
                </a:solidFill>
                <a:hlinkClick r:id="rId4" tooltip="Забайкалье"/>
              </a:rPr>
              <a:t>Забайкалья</a:t>
            </a:r>
            <a:r>
              <a:rPr lang="ru-RU" sz="2800" dirty="0" smtClean="0">
                <a:solidFill>
                  <a:schemeClr val="accent6">
                    <a:lumMod val="50000"/>
                  </a:schemeClr>
                </a:solidFill>
              </a:rPr>
              <a:t> и </a:t>
            </a:r>
            <a:r>
              <a:rPr lang="ru-RU" sz="2800" dirty="0" smtClean="0">
                <a:solidFill>
                  <a:schemeClr val="accent6">
                    <a:lumMod val="50000"/>
                  </a:schemeClr>
                </a:solidFill>
                <a:hlinkClick r:id="rId5" tooltip="Тува"/>
              </a:rPr>
              <a:t>Тувы</a:t>
            </a:r>
            <a:r>
              <a:rPr lang="ru-RU" sz="2800" dirty="0" smtClean="0">
                <a:solidFill>
                  <a:schemeClr val="accent6">
                    <a:lumMod val="50000"/>
                  </a:schemeClr>
                </a:solidFill>
              </a:rPr>
              <a:t>), Тарбаган семейно-колониальный норный </a:t>
            </a:r>
            <a:r>
              <a:rPr lang="ru-RU" sz="2800" dirty="0" err="1" smtClean="0">
                <a:solidFill>
                  <a:schemeClr val="accent6">
                    <a:lumMod val="50000"/>
                  </a:schemeClr>
                </a:solidFill>
              </a:rPr>
              <a:t>зимоспящий</a:t>
            </a:r>
            <a:r>
              <a:rPr lang="ru-RU" sz="2800" dirty="0" smtClean="0">
                <a:solidFill>
                  <a:schemeClr val="accent6">
                    <a:lumMod val="50000"/>
                  </a:schemeClr>
                </a:solidFill>
              </a:rPr>
              <a:t> </a:t>
            </a:r>
            <a:r>
              <a:rPr lang="ru-RU" sz="2800" dirty="0" err="1" smtClean="0">
                <a:solidFill>
                  <a:schemeClr val="accent6">
                    <a:lumMod val="50000"/>
                  </a:schemeClr>
                </a:solidFill>
              </a:rPr>
              <a:t>зеленоядный</a:t>
            </a:r>
            <a:r>
              <a:rPr lang="ru-RU" sz="2800" dirty="0" smtClean="0">
                <a:solidFill>
                  <a:schemeClr val="accent6">
                    <a:lumMod val="50000"/>
                  </a:schemeClr>
                </a:solidFill>
              </a:rPr>
              <a:t> зверь. В природе живет до 8-9 лет, Основа питания - молодые сочные части растений (трав), предпочтения определенных видов нет. Спячка (пребывание в зимней норе) около 6-7 месяцев, активность с марта-апреля по сентябрь. </a:t>
            </a:r>
          </a:p>
          <a:p>
            <a:pPr algn="just" eaLnBrk="1" fontAlgn="auto" hangingPunct="1">
              <a:lnSpc>
                <a:spcPct val="170000"/>
              </a:lnSpc>
              <a:buClr>
                <a:schemeClr val="tx1">
                  <a:lumMod val="75000"/>
                  <a:lumOff val="25000"/>
                </a:schemeClr>
              </a:buClr>
              <a:buFontTx/>
              <a:buNone/>
              <a:defRPr/>
            </a:pPr>
            <a:r>
              <a:rPr lang="ru-RU" sz="2800" dirty="0">
                <a:solidFill>
                  <a:schemeClr val="accent6">
                    <a:lumMod val="50000"/>
                  </a:schemeClr>
                </a:solidFill>
              </a:rPr>
              <a:t> </a:t>
            </a:r>
            <a:r>
              <a:rPr lang="ru-RU" sz="2800" dirty="0" smtClean="0">
                <a:solidFill>
                  <a:schemeClr val="accent6">
                    <a:lumMod val="50000"/>
                  </a:schemeClr>
                </a:solidFill>
              </a:rPr>
              <a:t>         Естественные враги - хищные млекопитающие и птицы - влияют в основном на смертность молодняка.</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grpId="0" nodeType="clickEffect">
                                  <p:stCondLst>
                                    <p:cond delay="0"/>
                                  </p:stCondLst>
                                  <p:childTnLst>
                                    <p:animMotion origin="layout" path="M 0 0  L 0.25 -0.33302  E" pathEditMode="relative" ptsTypes="">
                                      <p:cBhvr>
                                        <p:cTn id="6" dur="2000" fill="hold"/>
                                        <p:tgtEl>
                                          <p:spTgt spid="45059">
                                            <p:bg/>
                                          </p:spTgt>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path" presetSubtype="0" accel="50000" decel="50000" fill="hold" grpId="0" nodeType="clickEffect">
                                  <p:stCondLst>
                                    <p:cond delay="0"/>
                                  </p:stCondLst>
                                  <p:childTnLst>
                                    <p:animMotion origin="layout" path="M 0 0  L 0.25 -0.33302  E" pathEditMode="relative" ptsTypes="">
                                      <p:cBhvr>
                                        <p:cTn id="10" dur="2000" fill="hold"/>
                                        <p:tgtEl>
                                          <p:spTgt spid="45059">
                                            <p:txEl>
                                              <p:pRg st="0" end="0"/>
                                            </p:txEl>
                                          </p:spTgt>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path" presetSubtype="0" accel="50000" decel="50000" fill="hold" grpId="0" nodeType="clickEffect">
                                  <p:stCondLst>
                                    <p:cond delay="0"/>
                                  </p:stCondLst>
                                  <p:childTnLst>
                                    <p:animMotion origin="layout" path="M 0 0  L 0.25 -0.33302  E" pathEditMode="relative" ptsTypes="">
                                      <p:cBhvr>
                                        <p:cTn id="14" dur="2000" fill="hold"/>
                                        <p:tgtEl>
                                          <p:spTgt spid="45059">
                                            <p:txEl>
                                              <p:pRg st="1" end="1"/>
                                            </p:txEl>
                                          </p:spTgt>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1" nodeType="clickEffect">
                                  <p:stCondLst>
                                    <p:cond delay="0"/>
                                  </p:stCondLst>
                                  <p:childTnLst>
                                    <p:set>
                                      <p:cBhvr>
                                        <p:cTn id="18" dur="1" fill="hold">
                                          <p:stCondLst>
                                            <p:cond delay="0"/>
                                          </p:stCondLst>
                                        </p:cTn>
                                        <p:tgtEl>
                                          <p:spTgt spid="45059">
                                            <p:bg/>
                                          </p:spTgt>
                                        </p:tgtEl>
                                        <p:attrNameLst>
                                          <p:attrName>style.visibility</p:attrName>
                                        </p:attrNameLst>
                                      </p:cBhvr>
                                      <p:to>
                                        <p:strVal val="visible"/>
                                      </p:to>
                                    </p:set>
                                    <p:anim calcmode="lin" valueType="num">
                                      <p:cBhvr>
                                        <p:cTn id="19" dur="1000" fill="hold"/>
                                        <p:tgtEl>
                                          <p:spTgt spid="45059">
                                            <p:bg/>
                                          </p:spTgt>
                                        </p:tgtEl>
                                        <p:attrNameLst>
                                          <p:attrName>ppt_x</p:attrName>
                                        </p:attrNameLst>
                                      </p:cBhvr>
                                      <p:tavLst>
                                        <p:tav tm="0">
                                          <p:val>
                                            <p:strVal val="#ppt_x-.2"/>
                                          </p:val>
                                        </p:tav>
                                        <p:tav tm="100000">
                                          <p:val>
                                            <p:strVal val="#ppt_x"/>
                                          </p:val>
                                        </p:tav>
                                      </p:tavLst>
                                    </p:anim>
                                    <p:anim calcmode="lin" valueType="num">
                                      <p:cBhvr>
                                        <p:cTn id="20" dur="1000" fill="hold"/>
                                        <p:tgtEl>
                                          <p:spTgt spid="45059">
                                            <p:bg/>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5059">
                                            <p:bg/>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1" nodeType="clickEffect">
                                  <p:stCondLst>
                                    <p:cond delay="0"/>
                                  </p:stCondLst>
                                  <p:childTnLst>
                                    <p:set>
                                      <p:cBhvr>
                                        <p:cTn id="25" dur="1" fill="hold">
                                          <p:stCondLst>
                                            <p:cond delay="0"/>
                                          </p:stCondLst>
                                        </p:cTn>
                                        <p:tgtEl>
                                          <p:spTgt spid="45059">
                                            <p:txEl>
                                              <p:pRg st="0" end="0"/>
                                            </p:txEl>
                                          </p:spTgt>
                                        </p:tgtEl>
                                        <p:attrNameLst>
                                          <p:attrName>style.visibility</p:attrName>
                                        </p:attrNameLst>
                                      </p:cBhvr>
                                      <p:to>
                                        <p:strVal val="visible"/>
                                      </p:to>
                                    </p:set>
                                    <p:anim calcmode="lin" valueType="num">
                                      <p:cBhvr>
                                        <p:cTn id="26" dur="1000" fill="hold"/>
                                        <p:tgtEl>
                                          <p:spTgt spid="45059">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4505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5059">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1" nodeType="clickEffect">
                                  <p:stCondLst>
                                    <p:cond delay="0"/>
                                  </p:stCondLst>
                                  <p:childTnLst>
                                    <p:set>
                                      <p:cBhvr>
                                        <p:cTn id="32" dur="1" fill="hold">
                                          <p:stCondLst>
                                            <p:cond delay="0"/>
                                          </p:stCondLst>
                                        </p:cTn>
                                        <p:tgtEl>
                                          <p:spTgt spid="45059">
                                            <p:txEl>
                                              <p:pRg st="1" end="1"/>
                                            </p:txEl>
                                          </p:spTgt>
                                        </p:tgtEl>
                                        <p:attrNameLst>
                                          <p:attrName>style.visibility</p:attrName>
                                        </p:attrNameLst>
                                      </p:cBhvr>
                                      <p:to>
                                        <p:strVal val="visible"/>
                                      </p:to>
                                    </p:set>
                                    <p:anim calcmode="lin" valueType="num">
                                      <p:cBhvr>
                                        <p:cTn id="33" dur="1000" fill="hold"/>
                                        <p:tgtEl>
                                          <p:spTgt spid="45059">
                                            <p:txEl>
                                              <p:pRg st="1" end="1"/>
                                            </p:txEl>
                                          </p:spTgt>
                                        </p:tgtEl>
                                        <p:attrNameLst>
                                          <p:attrName>ppt_x</p:attrName>
                                        </p:attrNameLst>
                                      </p:cBhvr>
                                      <p:tavLst>
                                        <p:tav tm="0">
                                          <p:val>
                                            <p:strVal val="#ppt_x-.2"/>
                                          </p:val>
                                        </p:tav>
                                        <p:tav tm="100000">
                                          <p:val>
                                            <p:strVal val="#ppt_x"/>
                                          </p:val>
                                        </p:tav>
                                      </p:tavLst>
                                    </p:anim>
                                    <p:anim calcmode="lin" valueType="num">
                                      <p:cBhvr>
                                        <p:cTn id="34" dur="1000" fill="hold"/>
                                        <p:tgtEl>
                                          <p:spTgt spid="4505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nimBg="1"/>
      <p:bldP spid="45059" grpId="1"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5" name="Rectangle 3"/>
          <p:cNvSpPr>
            <a:spLocks noGrp="1" noChangeArrowheads="1"/>
          </p:cNvSpPr>
          <p:nvPr>
            <p:ph idx="1"/>
          </p:nvPr>
        </p:nvSpPr>
        <p:spPr>
          <a:xfrm>
            <a:off x="468313" y="981075"/>
            <a:ext cx="8229600" cy="4678363"/>
          </a:xfrm>
        </p:spPr>
        <p:txBody>
          <a:bodyPr rtlCol="0">
            <a:noAutofit/>
          </a:bodyPr>
          <a:lstStyle/>
          <a:p>
            <a:pPr algn="just" eaLnBrk="1" fontAlgn="auto" hangingPunct="1">
              <a:lnSpc>
                <a:spcPct val="150000"/>
              </a:lnSpc>
              <a:buClr>
                <a:schemeClr val="tx1">
                  <a:lumMod val="75000"/>
                  <a:lumOff val="25000"/>
                </a:schemeClr>
              </a:buClr>
              <a:buFontTx/>
              <a:buNone/>
              <a:defRPr/>
            </a:pPr>
            <a:r>
              <a:rPr lang="ru-RU" sz="2000" dirty="0" smtClean="0">
                <a:solidFill>
                  <a:srgbClr val="FFFF00"/>
                </a:solidFill>
              </a:rPr>
              <a:t>        </a:t>
            </a:r>
            <a:r>
              <a:rPr lang="ru-RU" sz="2000" dirty="0" smtClean="0">
                <a:solidFill>
                  <a:schemeClr val="accent6">
                    <a:lumMod val="50000"/>
                  </a:schemeClr>
                </a:solidFill>
              </a:rPr>
              <a:t>Цветы – это украшение нашей земли. Они делают нашу планету удивительно красивой! Многие из них становятся редкими из-за того</a:t>
            </a:r>
            <a:r>
              <a:rPr lang="en-US" sz="2000" dirty="0" smtClean="0">
                <a:solidFill>
                  <a:schemeClr val="accent6">
                    <a:lumMod val="50000"/>
                  </a:schemeClr>
                </a:solidFill>
              </a:rPr>
              <a:t>,</a:t>
            </a:r>
            <a:r>
              <a:rPr lang="ru-RU" sz="2000" dirty="0" smtClean="0">
                <a:solidFill>
                  <a:schemeClr val="accent6">
                    <a:lumMod val="50000"/>
                  </a:schemeClr>
                </a:solidFill>
              </a:rPr>
              <a:t> что люди рвут их ради красивых цветков и собирают в букеты .Такие растения не дадут плодов и семян</a:t>
            </a:r>
            <a:r>
              <a:rPr lang="en-US" sz="2000" dirty="0" smtClean="0">
                <a:solidFill>
                  <a:schemeClr val="accent6">
                    <a:lumMod val="50000"/>
                  </a:schemeClr>
                </a:solidFill>
              </a:rPr>
              <a:t>, </a:t>
            </a:r>
            <a:r>
              <a:rPr lang="ru-RU" sz="2000" dirty="0" smtClean="0">
                <a:solidFill>
                  <a:schemeClr val="accent6">
                    <a:lumMod val="50000"/>
                  </a:schemeClr>
                </a:solidFill>
              </a:rPr>
              <a:t>а значит и потомства. Сорванные растения быстро вянут </a:t>
            </a:r>
            <a:r>
              <a:rPr lang="en-US" sz="2000" dirty="0" smtClean="0">
                <a:solidFill>
                  <a:schemeClr val="accent6">
                    <a:lumMod val="50000"/>
                  </a:schemeClr>
                </a:solidFill>
              </a:rPr>
              <a:t>, </a:t>
            </a:r>
            <a:r>
              <a:rPr lang="ru-RU" sz="2000" dirty="0" smtClean="0">
                <a:solidFill>
                  <a:schemeClr val="accent6">
                    <a:lumMod val="50000"/>
                  </a:schemeClr>
                </a:solidFill>
              </a:rPr>
              <a:t>а в природе они еще долго могли бы радовать нас! Многие замечательные растения находятся под угрозой исчезновения. Редкими стали: ландыши</a:t>
            </a:r>
            <a:r>
              <a:rPr lang="en-US" sz="2000" dirty="0" smtClean="0">
                <a:solidFill>
                  <a:schemeClr val="accent6">
                    <a:lumMod val="50000"/>
                  </a:schemeClr>
                </a:solidFill>
              </a:rPr>
              <a:t>,</a:t>
            </a:r>
            <a:r>
              <a:rPr lang="ru-RU" sz="2000" dirty="0" smtClean="0">
                <a:solidFill>
                  <a:schemeClr val="accent6">
                    <a:lumMod val="50000"/>
                  </a:schemeClr>
                </a:solidFill>
              </a:rPr>
              <a:t> лилии</a:t>
            </a:r>
            <a:r>
              <a:rPr lang="en-US" sz="2000" dirty="0" smtClean="0">
                <a:solidFill>
                  <a:schemeClr val="accent6">
                    <a:lumMod val="50000"/>
                  </a:schemeClr>
                </a:solidFill>
              </a:rPr>
              <a:t>, </a:t>
            </a:r>
            <a:r>
              <a:rPr lang="ru-RU" sz="2000" dirty="0" smtClean="0">
                <a:solidFill>
                  <a:schemeClr val="accent6">
                    <a:lumMod val="50000"/>
                  </a:schemeClr>
                </a:solidFill>
              </a:rPr>
              <a:t>ирисы</a:t>
            </a:r>
            <a:r>
              <a:rPr lang="en-US" sz="2000" dirty="0" smtClean="0">
                <a:solidFill>
                  <a:schemeClr val="accent6">
                    <a:lumMod val="50000"/>
                  </a:schemeClr>
                </a:solidFill>
              </a:rPr>
              <a:t>, </a:t>
            </a:r>
            <a:r>
              <a:rPr lang="ru-RU" sz="2000" dirty="0" smtClean="0">
                <a:solidFill>
                  <a:schemeClr val="accent6">
                    <a:lumMod val="50000"/>
                  </a:schemeClr>
                </a:solidFill>
              </a:rPr>
              <a:t>сон-трава. Некоторые из них занесены в красную книгу!</a:t>
            </a:r>
            <a:r>
              <a:rPr lang="en-US" sz="2000" dirty="0" smtClean="0">
                <a:solidFill>
                  <a:schemeClr val="accent6">
                    <a:lumMod val="50000"/>
                  </a:schemeClr>
                </a:solidFill>
              </a:rPr>
              <a:t> </a:t>
            </a:r>
            <a:r>
              <a:rPr lang="ru-RU" sz="2000" dirty="0" smtClean="0">
                <a:solidFill>
                  <a:schemeClr val="accent6">
                    <a:lumMod val="50000"/>
                  </a:schemeClr>
                </a:solidFill>
              </a:rPr>
              <a:t>Все эти растения растут в нашей республике.</a:t>
            </a:r>
          </a:p>
          <a:p>
            <a:pPr eaLnBrk="1" fontAlgn="auto" hangingPunct="1">
              <a:lnSpc>
                <a:spcPct val="80000"/>
              </a:lnSpc>
              <a:buClr>
                <a:schemeClr val="tx1">
                  <a:lumMod val="75000"/>
                  <a:lumOff val="25000"/>
                </a:schemeClr>
              </a:buClr>
              <a:buFont typeface="Wingdings 2" charset="2"/>
              <a:buChar char=""/>
              <a:defRPr/>
            </a:pPr>
            <a:endParaRPr lang="ru-RU" sz="2000" dirty="0" smtClean="0">
              <a:solidFill>
                <a:schemeClr val="tx1">
                  <a:lumMod val="75000"/>
                  <a:lumOff val="25000"/>
                </a:schemeClr>
              </a:solidFill>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wedge">
                                      <p:cBhvr>
                                        <p:cTn id="7" dur="2000"/>
                                        <p:tgtEl>
                                          <p:spTgt spid="151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419475" y="4868863"/>
            <a:ext cx="5724525" cy="1384300"/>
          </a:xfrm>
        </p:spPr>
        <p:txBody>
          <a:bodyPr/>
          <a:lstStyle/>
          <a:p>
            <a:pPr algn="ctr" eaLnBrk="1" hangingPunct="1"/>
            <a:r>
              <a:rPr lang="ru-RU" sz="4000" b="1" smtClean="0">
                <a:solidFill>
                  <a:srgbClr val="FF0000"/>
                </a:solidFill>
                <a:cs typeface="Trebuchet MS" pitchFamily="34" charset="0"/>
              </a:rPr>
              <a:t>КУДРЯВЫЙ ПЕЛИКАН</a:t>
            </a:r>
          </a:p>
        </p:txBody>
      </p:sp>
      <p:pic>
        <p:nvPicPr>
          <p:cNvPr id="46084" name="Picture 4" descr="275px-ComputerHotline_-_Pelecanus_crispus_%28by%29_%281%2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600200"/>
            <a:ext cx="3492500" cy="52578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46085" name="Picture 5" descr="image0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9986" y="1"/>
            <a:ext cx="5424014" cy="371703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wedge">
                                      <p:cBhvr>
                                        <p:cTn id="7" dur="2000"/>
                                        <p:tgtEl>
                                          <p:spTgt spid="46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wheel(4)">
                                      <p:cBhvr>
                                        <p:cTn id="12" dur="2000"/>
                                        <p:tgtEl>
                                          <p:spTgt spid="460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46082"/>
                                        </p:tgtEl>
                                        <p:attrNameLst>
                                          <p:attrName>style.visibility</p:attrName>
                                        </p:attrNameLst>
                                      </p:cBhvr>
                                      <p:to>
                                        <p:strVal val="visible"/>
                                      </p:to>
                                    </p:set>
                                    <p:anim calcmode="lin" valueType="num">
                                      <p:cBhvr>
                                        <p:cTn id="17" dur="1000" fill="hold"/>
                                        <p:tgtEl>
                                          <p:spTgt spid="46082"/>
                                        </p:tgtEl>
                                        <p:attrNameLst>
                                          <p:attrName>ppt_x</p:attrName>
                                        </p:attrNameLst>
                                      </p:cBhvr>
                                      <p:tavLst>
                                        <p:tav tm="0">
                                          <p:val>
                                            <p:strVal val="#ppt_x-.2"/>
                                          </p:val>
                                        </p:tav>
                                        <p:tav tm="100000">
                                          <p:val>
                                            <p:strVal val="#ppt_x"/>
                                          </p:val>
                                        </p:tav>
                                      </p:tavLst>
                                    </p:anim>
                                    <p:anim calcmode="lin" valueType="num">
                                      <p:cBhvr>
                                        <p:cTn id="1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68313" y="188913"/>
            <a:ext cx="8229600" cy="6480175"/>
          </a:xfrm>
          <a:extLst/>
        </p:spPr>
        <p:txBody>
          <a:bodyPr rtlCol="0">
            <a:normAutofit fontScale="70000" lnSpcReduction="20000"/>
          </a:bodyPr>
          <a:lstStyle/>
          <a:p>
            <a:pPr algn="just" eaLnBrk="1" fontAlgn="auto" hangingPunct="1">
              <a:lnSpc>
                <a:spcPct val="160000"/>
              </a:lnSpc>
              <a:buClr>
                <a:schemeClr val="tx1">
                  <a:lumMod val="75000"/>
                  <a:lumOff val="25000"/>
                </a:schemeClr>
              </a:buClr>
              <a:buFontTx/>
              <a:buNone/>
              <a:defRPr/>
            </a:pPr>
            <a:r>
              <a:rPr lang="ru-RU" dirty="0" smtClean="0">
                <a:solidFill>
                  <a:schemeClr val="accent6">
                    <a:lumMod val="50000"/>
                  </a:schemeClr>
                </a:solidFill>
              </a:rPr>
              <a:t>              Очень крупная птица, массой до 13 кг и с размахом крыльев - 3 м. Крылья широкие и тупые. Клюв длинный и снабжен на нижней челюсти кожистым мешком, способным сильно растягиваться, конец надклювья с крючковатым коготком. Ноги короткие, четырехпалые. На голове небольшой хохол из длинных удлиненных перьев затылка и задней стороны шеи. Оперение взрослых птиц в основном белое, передняя часть спины и верхние кроющие хвоста бледно-серые, второстепенные маховые серые. Первостепенные маховые серо-бурые. От розового пеликана отличается окраской и удлиненными перьями затылка. Встречается на оз. </a:t>
            </a:r>
            <a:r>
              <a:rPr lang="ru-RU" dirty="0" err="1" smtClean="0">
                <a:solidFill>
                  <a:schemeClr val="accent6">
                    <a:lumMod val="50000"/>
                  </a:schemeClr>
                </a:solidFill>
              </a:rPr>
              <a:t>Убсу-Нур</a:t>
            </a:r>
            <a:r>
              <a:rPr lang="ru-RU" dirty="0" smtClean="0">
                <a:solidFill>
                  <a:schemeClr val="accent6">
                    <a:lumMod val="50000"/>
                  </a:schemeClr>
                </a:solidFill>
              </a:rPr>
              <a:t> на юге Тывы. Основная гибель кладок и птенцов происходит за счет разорения гнезд серебристой чайкой. Питаются кудрявые пеликаны исключительно рыбой, которую добывают как в одиночку, так и во время охоты группой.</a:t>
            </a:r>
          </a:p>
          <a:p>
            <a:pPr algn="just" eaLnBrk="1" fontAlgn="auto" hangingPunct="1">
              <a:lnSpc>
                <a:spcPct val="160000"/>
              </a:lnSpc>
              <a:buClr>
                <a:schemeClr val="tx1">
                  <a:lumMod val="75000"/>
                  <a:lumOff val="25000"/>
                </a:schemeClr>
              </a:buClr>
              <a:buFontTx/>
              <a:buNone/>
              <a:defRPr/>
            </a:pPr>
            <a:r>
              <a:rPr lang="ru-RU" dirty="0" smtClean="0">
                <a:solidFill>
                  <a:schemeClr val="accent6">
                    <a:lumMod val="50000"/>
                  </a:schemeClr>
                </a:solidFill>
              </a:rPr>
              <a:t>               Кудрявые пеликаны гнездятся небольшими колониями, реже отдельными парами. Вскоре после прилёта с зимовки пеликан приступает к </a:t>
            </a:r>
            <a:r>
              <a:rPr lang="ru-RU" dirty="0" err="1" smtClean="0">
                <a:solidFill>
                  <a:schemeClr val="accent6">
                    <a:lumMod val="50000"/>
                  </a:schemeClr>
                </a:solidFill>
              </a:rPr>
              <a:t>гнездостроению</a:t>
            </a:r>
            <a:r>
              <a:rPr lang="ru-RU" dirty="0" smtClean="0">
                <a:solidFill>
                  <a:schemeClr val="accent6">
                    <a:lumMod val="50000"/>
                  </a:schemeClr>
                </a:solidFill>
              </a:rPr>
              <a:t>. Гнёзда кудрявый пеликан устраивает на заломах и сплавинах тростника, реже — на слабо заросших островах. Строением гнезда занимается самка, а самец носит ей гнездовой материал (трава, тростник, палки). За сутки самец успевает поднести к гнезду строительный материал 25-40 раз. Постройка гнезда, высокой небрежной кучей, скрепленной помётом, занимает 3—4 дня.</a:t>
            </a:r>
          </a:p>
          <a:p>
            <a:pPr algn="just" eaLnBrk="1" fontAlgn="auto" hangingPunct="1">
              <a:lnSpc>
                <a:spcPct val="160000"/>
              </a:lnSpc>
              <a:buClr>
                <a:schemeClr val="tx1">
                  <a:lumMod val="75000"/>
                  <a:lumOff val="25000"/>
                </a:schemeClr>
              </a:buClr>
              <a:buFontTx/>
              <a:buNone/>
              <a:defRPr/>
            </a:pPr>
            <a:r>
              <a:rPr lang="ru-RU" dirty="0" smtClean="0">
                <a:solidFill>
                  <a:schemeClr val="accent6">
                    <a:lumMod val="50000"/>
                  </a:schemeClr>
                </a:solidFill>
              </a:rPr>
              <a:t>              В гнездах этих пеликанов бывает по 4-5 яиц, но обычно 2-3. Насиживание длится 39—40 дней. К 2,5 месяцам птенцы становятся на крыло. Выживает в среднем 1,5-2 птенца на одну размножающуюся пару.</a:t>
            </a:r>
          </a:p>
        </p:txBody>
      </p:sp>
    </p:spTree>
  </p:cSld>
  <p:clrMapOvr>
    <a:masterClrMapping/>
  </p:clrMapOvr>
  <p:transition spd="med">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92100"/>
            <a:ext cx="3251200" cy="2344738"/>
          </a:xfrm>
        </p:spPr>
        <p:txBody>
          <a:bodyPr/>
          <a:lstStyle/>
          <a:p>
            <a:pPr algn="ctr" eaLnBrk="1" hangingPunct="1"/>
            <a:r>
              <a:rPr lang="ru-RU" b="1" smtClean="0">
                <a:solidFill>
                  <a:srgbClr val="FF0000"/>
                </a:solidFill>
                <a:cs typeface="Trebuchet MS" pitchFamily="34" charset="0"/>
              </a:rPr>
              <a:t>БОЛЬШАЯ БЕЛАЯ ЦАПЛЯ</a:t>
            </a:r>
          </a:p>
        </p:txBody>
      </p:sp>
      <p:pic>
        <p:nvPicPr>
          <p:cNvPr id="47108" name="Picture 4" descr="78586-mediu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51809" y="169318"/>
            <a:ext cx="4914694" cy="654686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arn(inHorizontal)">
                                      <p:cBhvr>
                                        <p:cTn id="7" dur="5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plus(in)">
                                      <p:cBhvr>
                                        <p:cTn id="12"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539750" y="260350"/>
            <a:ext cx="8229600" cy="6408738"/>
          </a:xfrm>
          <a:extLst/>
        </p:spPr>
        <p:txBody>
          <a:bodyPr rtlCol="0">
            <a:normAutofit fontScale="70000" lnSpcReduction="20000"/>
          </a:bodyPr>
          <a:lstStyle/>
          <a:p>
            <a:pPr algn="just" eaLnBrk="1" fontAlgn="auto" hangingPunct="1">
              <a:lnSpc>
                <a:spcPct val="170000"/>
              </a:lnSpc>
              <a:buClr>
                <a:schemeClr val="tx1">
                  <a:lumMod val="75000"/>
                  <a:lumOff val="25000"/>
                </a:schemeClr>
              </a:buClr>
              <a:buFontTx/>
              <a:buNone/>
              <a:defRPr/>
            </a:pPr>
            <a:r>
              <a:rPr lang="ru-RU" sz="2000" dirty="0" smtClean="0">
                <a:solidFill>
                  <a:srgbClr val="FFFF00"/>
                </a:solidFill>
              </a:rPr>
              <a:t>          </a:t>
            </a:r>
            <a:r>
              <a:rPr lang="ru-RU" sz="2000" dirty="0" smtClean="0">
                <a:solidFill>
                  <a:schemeClr val="accent6">
                    <a:lumMod val="50000"/>
                  </a:schemeClr>
                </a:solidFill>
              </a:rPr>
              <a:t>Достаточно крупная </a:t>
            </a:r>
            <a:r>
              <a:rPr lang="ru-RU" sz="2000" dirty="0" smtClean="0">
                <a:solidFill>
                  <a:schemeClr val="accent6">
                    <a:lumMod val="50000"/>
                  </a:schemeClr>
                </a:solidFill>
                <a:hlinkClick r:id="rId2" tooltip="Птица"/>
              </a:rPr>
              <a:t>птица</a:t>
            </a:r>
            <a:r>
              <a:rPr lang="ru-RU" sz="2000" dirty="0" smtClean="0">
                <a:solidFill>
                  <a:schemeClr val="accent6">
                    <a:lumMod val="50000"/>
                  </a:schemeClr>
                </a:solidFill>
              </a:rPr>
              <a:t> 94-104 см высотой и размахом </a:t>
            </a:r>
            <a:r>
              <a:rPr lang="ru-RU" sz="2000" dirty="0" smtClean="0">
                <a:solidFill>
                  <a:schemeClr val="accent6">
                    <a:lumMod val="50000"/>
                  </a:schemeClr>
                </a:solidFill>
                <a:hlinkClick r:id="rId3" tooltip="Крыло птиц"/>
              </a:rPr>
              <a:t>крыльев</a:t>
            </a:r>
            <a:r>
              <a:rPr lang="ru-RU" sz="2000" dirty="0" smtClean="0">
                <a:solidFill>
                  <a:schemeClr val="accent6">
                    <a:lumMod val="50000"/>
                  </a:schemeClr>
                </a:solidFill>
              </a:rPr>
              <a:t> 131—145 см. Образ жизни белых цапель сходен с образом жизни других цапель. Это перелетные (в умеренном поясе) моногамные птицы, предпочитающие безлесные или бедные лесной растительностью площади, где имеются водоемы (открытые плесы, озера, реки со слабым течением и т. д.) с обширными тростниковыми и камышовыми зарослями. Для гнездования они выбирают самые труднодоступные уголки камышовых крепей, но в поисках пищи нередко посещают и культурный ландшафт, где ведут себя, однако, очень осторожно. В виде исключения эти птицы устраивают гнезда и на деревьях. Откладывают обычно от 3 до 5 яиц и насиживают их 25-26 дней. </a:t>
            </a:r>
          </a:p>
          <a:p>
            <a:pPr algn="just" eaLnBrk="1" fontAlgn="auto" hangingPunct="1">
              <a:lnSpc>
                <a:spcPct val="170000"/>
              </a:lnSpc>
              <a:buClr>
                <a:schemeClr val="tx1">
                  <a:lumMod val="75000"/>
                  <a:lumOff val="25000"/>
                </a:schemeClr>
              </a:buClr>
              <a:buFontTx/>
              <a:buNone/>
              <a:defRPr/>
            </a:pPr>
            <a:r>
              <a:rPr lang="ru-RU" sz="2000" dirty="0">
                <a:solidFill>
                  <a:schemeClr val="accent6">
                    <a:lumMod val="50000"/>
                  </a:schemeClr>
                </a:solidFill>
              </a:rPr>
              <a:t> </a:t>
            </a:r>
            <a:r>
              <a:rPr lang="ru-RU" sz="2000" dirty="0" smtClean="0">
                <a:solidFill>
                  <a:schemeClr val="accent6">
                    <a:lumMod val="50000"/>
                  </a:schemeClr>
                </a:solidFill>
              </a:rPr>
              <a:t>           Питается большая белая цапля рыбой, водными насекомыми и их личинками, кузнечиками, саранчой, мелкими млекопитающими и изредка птенцами воробьиных птиц. Передвигается медленно и величаво, вытягивая шею и вглядываясь впереди себя в поисках пищи. Охотится в одиночку или группами в дневное и сумеречное время, с наступлением темноты сбивается в группы вместе с другими цаплями и ищет убежище. Часто отнимает пищу у других, меньших по размеру цапель, а также вступает в драку за добычу с другими птицами своего вида. Иногда бывает агрессивна, даже если окружающей еды достаточно. Полёт плавный, его скорость варьирует в пределах 28-51 км/час.</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7587">
                                            <p:bg/>
                                          </p:spTgt>
                                        </p:tgtEl>
                                        <p:attrNameLst>
                                          <p:attrName>style.visibility</p:attrName>
                                        </p:attrNameLst>
                                      </p:cBhvr>
                                      <p:to>
                                        <p:strVal val="visible"/>
                                      </p:to>
                                    </p:set>
                                    <p:animEffect transition="in" filter="wedge">
                                      <p:cBhvr>
                                        <p:cTn id="7" dur="2000"/>
                                        <p:tgtEl>
                                          <p:spTgt spid="6758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Effect transition="in" filter="wedge">
                                      <p:cBhvr>
                                        <p:cTn id="12" dur="2000"/>
                                        <p:tgtEl>
                                          <p:spTgt spid="675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7587">
                                            <p:txEl>
                                              <p:pRg st="1" end="1"/>
                                            </p:txEl>
                                          </p:spTgt>
                                        </p:tgtEl>
                                        <p:attrNameLst>
                                          <p:attrName>style.visibility</p:attrName>
                                        </p:attrNameLst>
                                      </p:cBhvr>
                                      <p:to>
                                        <p:strVal val="visible"/>
                                      </p:to>
                                    </p:set>
                                    <p:animEffect transition="in" filter="wedge">
                                      <p:cBhvr>
                                        <p:cTn id="17" dur="20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29313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Rectangle 2"/>
          <p:cNvSpPr>
            <a:spLocks noGrp="1" noChangeArrowheads="1"/>
          </p:cNvSpPr>
          <p:nvPr>
            <p:ph type="title"/>
          </p:nvPr>
        </p:nvSpPr>
        <p:spPr>
          <a:xfrm>
            <a:off x="4643438" y="404813"/>
            <a:ext cx="4330700" cy="1384300"/>
          </a:xfrm>
        </p:spPr>
        <p:txBody>
          <a:bodyPr/>
          <a:lstStyle/>
          <a:p>
            <a:pPr algn="ctr" eaLnBrk="1" hangingPunct="1"/>
            <a:r>
              <a:rPr lang="ru-RU" sz="4000" b="1" smtClean="0">
                <a:solidFill>
                  <a:srgbClr val="CC00CC"/>
                </a:solidFill>
                <a:cs typeface="Trebuchet MS" pitchFamily="34" charset="0"/>
              </a:rPr>
              <a:t>ЧЁРНЫЙ АИСТ</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813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813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48132"/>
                                        </p:tgtEl>
                                        <p:attrNameLst>
                                          <p:attrName>style.visibility</p:attrName>
                                        </p:attrNameLst>
                                      </p:cBhvr>
                                      <p:to>
                                        <p:strVal val="visible"/>
                                      </p:to>
                                    </p:set>
                                    <p:animEffect transition="in" filter="fade">
                                      <p:cBhvr>
                                        <p:cTn id="15" dur="800" decel="100000"/>
                                        <p:tgtEl>
                                          <p:spTgt spid="48132"/>
                                        </p:tgtEl>
                                      </p:cBhvr>
                                    </p:animEffect>
                                    <p:anim calcmode="lin" valueType="num">
                                      <p:cBhvr>
                                        <p:cTn id="16" dur="800" decel="100000" fill="hold"/>
                                        <p:tgtEl>
                                          <p:spTgt spid="48132"/>
                                        </p:tgtEl>
                                        <p:attrNameLst>
                                          <p:attrName>style.rotation</p:attrName>
                                        </p:attrNameLst>
                                      </p:cBhvr>
                                      <p:tavLst>
                                        <p:tav tm="0">
                                          <p:val>
                                            <p:fltVal val="-90"/>
                                          </p:val>
                                        </p:tav>
                                        <p:tav tm="100000">
                                          <p:val>
                                            <p:fltVal val="0"/>
                                          </p:val>
                                        </p:tav>
                                      </p:tavLst>
                                    </p:anim>
                                    <p:anim calcmode="lin" valueType="num">
                                      <p:cBhvr>
                                        <p:cTn id="17" dur="800" decel="100000" fill="hold"/>
                                        <p:tgtEl>
                                          <p:spTgt spid="48132"/>
                                        </p:tgtEl>
                                        <p:attrNameLst>
                                          <p:attrName>ppt_x</p:attrName>
                                        </p:attrNameLst>
                                      </p:cBhvr>
                                      <p:tavLst>
                                        <p:tav tm="0">
                                          <p:val>
                                            <p:strVal val="#ppt_x+0.4"/>
                                          </p:val>
                                        </p:tav>
                                        <p:tav tm="100000">
                                          <p:val>
                                            <p:strVal val="#ppt_x-0.05"/>
                                          </p:val>
                                        </p:tav>
                                      </p:tavLst>
                                    </p:anim>
                                    <p:anim calcmode="lin" valueType="num">
                                      <p:cBhvr>
                                        <p:cTn id="18" dur="800" decel="100000" fill="hold"/>
                                        <p:tgtEl>
                                          <p:spTgt spid="4813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813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81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468313" y="476250"/>
            <a:ext cx="8229600" cy="5905500"/>
          </a:xfrm>
          <a:extLst/>
        </p:spPr>
        <p:txBody>
          <a:bodyPr rtlCol="0">
            <a:normAutofit/>
          </a:bodyPr>
          <a:lstStyle/>
          <a:p>
            <a:pPr algn="just" eaLnBrk="1" fontAlgn="auto" hangingPunct="1">
              <a:lnSpc>
                <a:spcPct val="170000"/>
              </a:lnSpc>
              <a:buClr>
                <a:schemeClr val="tx1">
                  <a:lumMod val="75000"/>
                  <a:lumOff val="25000"/>
                </a:schemeClr>
              </a:buClr>
              <a:buFontTx/>
              <a:buNone/>
              <a:defRPr/>
            </a:pPr>
            <a:r>
              <a:rPr lang="ru-RU" b="1" dirty="0" smtClean="0">
                <a:solidFill>
                  <a:srgbClr val="00FF00"/>
                </a:solidFill>
              </a:rPr>
              <a:t>        </a:t>
            </a:r>
            <a:r>
              <a:rPr lang="ru-RU" b="1" dirty="0" smtClean="0">
                <a:solidFill>
                  <a:schemeClr val="accent6">
                    <a:lumMod val="50000"/>
                  </a:schemeClr>
                </a:solidFill>
              </a:rPr>
              <a:t>АИСТ ЧЁРНЫЙ </a:t>
            </a:r>
            <a:r>
              <a:rPr lang="ru-RU" dirty="0" smtClean="0">
                <a:solidFill>
                  <a:schemeClr val="accent6">
                    <a:lumMod val="50000"/>
                  </a:schemeClr>
                </a:solidFill>
              </a:rPr>
              <a:t>несколько меньше белого: длина крыла у него в среднем 54 см, вес около 3 кг. Оперение этой птицы преимущественно черное с зеленоватым и медно-красным металлическим отливом, брюшная сторона тела белая. Клюв, ноги, горло, неоперенное пятно на уздечке и у глаз ярко-красные. </a:t>
            </a:r>
          </a:p>
          <a:p>
            <a:pPr algn="just" eaLnBrk="1" fontAlgn="auto" hangingPunct="1">
              <a:lnSpc>
                <a:spcPct val="170000"/>
              </a:lnSpc>
              <a:buClr>
                <a:schemeClr val="tx1">
                  <a:lumMod val="75000"/>
                  <a:lumOff val="25000"/>
                </a:schemeClr>
              </a:buClr>
              <a:buFontTx/>
              <a:buNone/>
              <a:defRPr/>
            </a:pPr>
            <a:r>
              <a:rPr lang="ru-RU" dirty="0">
                <a:solidFill>
                  <a:schemeClr val="accent6">
                    <a:lumMod val="50000"/>
                  </a:schemeClr>
                </a:solidFill>
              </a:rPr>
              <a:t> </a:t>
            </a:r>
            <a:r>
              <a:rPr lang="ru-RU" dirty="0" smtClean="0">
                <a:solidFill>
                  <a:schemeClr val="accent6">
                    <a:lumMod val="50000"/>
                  </a:schemeClr>
                </a:solidFill>
              </a:rPr>
              <a:t>       Питается в основном рыбой, мелкими водными позвоночными и беспозвоночными животными, кормится на мелководьях, заливных лугах и поблизости от водоёмов. На зимовках, помимо перечисленного кормится мелкими грызунами, крупными насекомыми, реже змеями и ящерицами.</a:t>
            </a:r>
          </a:p>
        </p:txBody>
      </p:sp>
    </p:spTree>
  </p:cSld>
  <p:clrMapOvr>
    <a:masterClrMapping/>
  </p:clrMapOvr>
  <p:transition spd="med">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60350"/>
            <a:ext cx="4186238" cy="1384300"/>
          </a:xfrm>
        </p:spPr>
        <p:txBody>
          <a:bodyPr/>
          <a:lstStyle/>
          <a:p>
            <a:pPr algn="ctr" eaLnBrk="1" hangingPunct="1"/>
            <a:r>
              <a:rPr lang="ru-RU" b="1" smtClean="0">
                <a:solidFill>
                  <a:srgbClr val="FF0000"/>
                </a:solidFill>
                <a:cs typeface="Trebuchet MS" pitchFamily="34" charset="0"/>
              </a:rPr>
              <a:t>ФИЛИН</a:t>
            </a:r>
          </a:p>
        </p:txBody>
      </p:sp>
      <p:pic>
        <p:nvPicPr>
          <p:cNvPr id="49156" name="Picture 4" descr="1269268954_ba3562-00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075" y="1628775"/>
            <a:ext cx="4170363" cy="49688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49157" name="Picture 5" descr="wapos_ru_47354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260648"/>
            <a:ext cx="4376540" cy="475255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ppt_x</p:attrName>
                                        </p:attrNameLst>
                                      </p:cBhvr>
                                      <p:tavLst>
                                        <p:tav tm="0">
                                          <p:val>
                                            <p:strVal val="#ppt_x-.2"/>
                                          </p:val>
                                        </p:tav>
                                        <p:tav tm="100000">
                                          <p:val>
                                            <p:strVal val="#ppt_x"/>
                                          </p:val>
                                        </p:tav>
                                      </p:tavLst>
                                    </p:anim>
                                    <p:anim calcmode="lin" valueType="num">
                                      <p:cBhvr>
                                        <p:cTn id="8" dur="1000" fill="hold"/>
                                        <p:tgtEl>
                                          <p:spTgt spid="491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1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49157"/>
                                        </p:tgtEl>
                                        <p:attrNameLst>
                                          <p:attrName>style.visibility</p:attrName>
                                        </p:attrNameLst>
                                      </p:cBhvr>
                                      <p:to>
                                        <p:strVal val="visible"/>
                                      </p:to>
                                    </p:set>
                                    <p:animEffect transition="in" filter="fade">
                                      <p:cBhvr>
                                        <p:cTn id="14" dur="800" decel="100000"/>
                                        <p:tgtEl>
                                          <p:spTgt spid="49157"/>
                                        </p:tgtEl>
                                      </p:cBhvr>
                                    </p:animEffect>
                                    <p:anim calcmode="lin" valueType="num">
                                      <p:cBhvr>
                                        <p:cTn id="15" dur="800" decel="100000" fill="hold"/>
                                        <p:tgtEl>
                                          <p:spTgt spid="49157"/>
                                        </p:tgtEl>
                                        <p:attrNameLst>
                                          <p:attrName>style.rotation</p:attrName>
                                        </p:attrNameLst>
                                      </p:cBhvr>
                                      <p:tavLst>
                                        <p:tav tm="0">
                                          <p:val>
                                            <p:fltVal val="-90"/>
                                          </p:val>
                                        </p:tav>
                                        <p:tav tm="100000">
                                          <p:val>
                                            <p:fltVal val="0"/>
                                          </p:val>
                                        </p:tav>
                                      </p:tavLst>
                                    </p:anim>
                                    <p:anim calcmode="lin" valueType="num">
                                      <p:cBhvr>
                                        <p:cTn id="16" dur="800" decel="100000" fill="hold"/>
                                        <p:tgtEl>
                                          <p:spTgt spid="49157"/>
                                        </p:tgtEl>
                                        <p:attrNameLst>
                                          <p:attrName>ppt_x</p:attrName>
                                        </p:attrNameLst>
                                      </p:cBhvr>
                                      <p:tavLst>
                                        <p:tav tm="0">
                                          <p:val>
                                            <p:strVal val="#ppt_x+0.4"/>
                                          </p:val>
                                        </p:tav>
                                        <p:tav tm="100000">
                                          <p:val>
                                            <p:strVal val="#ppt_x-0.05"/>
                                          </p:val>
                                        </p:tav>
                                      </p:tavLst>
                                    </p:anim>
                                    <p:anim calcmode="lin" valueType="num">
                                      <p:cBhvr>
                                        <p:cTn id="17" dur="800" decel="100000" fill="hold"/>
                                        <p:tgtEl>
                                          <p:spTgt spid="4915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915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9157"/>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nodeType="clickEffect">
                                  <p:stCondLst>
                                    <p:cond delay="0"/>
                                  </p:stCondLst>
                                  <p:childTnLst>
                                    <p:set>
                                      <p:cBhvr>
                                        <p:cTn id="23" dur="1" fill="hold">
                                          <p:stCondLst>
                                            <p:cond delay="0"/>
                                          </p:stCondLst>
                                        </p:cTn>
                                        <p:tgtEl>
                                          <p:spTgt spid="49156"/>
                                        </p:tgtEl>
                                        <p:attrNameLst>
                                          <p:attrName>style.visibility</p:attrName>
                                        </p:attrNameLst>
                                      </p:cBhvr>
                                      <p:to>
                                        <p:strVal val="visible"/>
                                      </p:to>
                                    </p:set>
                                    <p:animEffect transition="in" filter="fade">
                                      <p:cBhvr>
                                        <p:cTn id="24" dur="800" decel="100000"/>
                                        <p:tgtEl>
                                          <p:spTgt spid="49156"/>
                                        </p:tgtEl>
                                      </p:cBhvr>
                                    </p:animEffect>
                                    <p:anim calcmode="lin" valueType="num">
                                      <p:cBhvr>
                                        <p:cTn id="25" dur="800" decel="100000" fill="hold"/>
                                        <p:tgtEl>
                                          <p:spTgt spid="49156"/>
                                        </p:tgtEl>
                                        <p:attrNameLst>
                                          <p:attrName>style.rotation</p:attrName>
                                        </p:attrNameLst>
                                      </p:cBhvr>
                                      <p:tavLst>
                                        <p:tav tm="0">
                                          <p:val>
                                            <p:fltVal val="-90"/>
                                          </p:val>
                                        </p:tav>
                                        <p:tav tm="100000">
                                          <p:val>
                                            <p:fltVal val="0"/>
                                          </p:val>
                                        </p:tav>
                                      </p:tavLst>
                                    </p:anim>
                                    <p:anim calcmode="lin" valueType="num">
                                      <p:cBhvr>
                                        <p:cTn id="26" dur="800" decel="100000" fill="hold"/>
                                        <p:tgtEl>
                                          <p:spTgt spid="49156"/>
                                        </p:tgtEl>
                                        <p:attrNameLst>
                                          <p:attrName>ppt_x</p:attrName>
                                        </p:attrNameLst>
                                      </p:cBhvr>
                                      <p:tavLst>
                                        <p:tav tm="0">
                                          <p:val>
                                            <p:strVal val="#ppt_x+0.4"/>
                                          </p:val>
                                        </p:tav>
                                        <p:tav tm="100000">
                                          <p:val>
                                            <p:strVal val="#ppt_x-0.05"/>
                                          </p:val>
                                        </p:tav>
                                      </p:tavLst>
                                    </p:anim>
                                    <p:anim calcmode="lin" valueType="num">
                                      <p:cBhvr>
                                        <p:cTn id="27" dur="800" decel="100000" fill="hold"/>
                                        <p:tgtEl>
                                          <p:spTgt spid="4915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915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915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395288" y="404813"/>
            <a:ext cx="8229600" cy="6192837"/>
          </a:xfrm>
          <a:extLst/>
        </p:spPr>
        <p:txBody>
          <a:bodyPr rtlCol="0">
            <a:normAutofit fontScale="77500" lnSpcReduction="20000"/>
          </a:bodyPr>
          <a:lstStyle/>
          <a:p>
            <a:pPr marL="0" indent="0" algn="just" eaLnBrk="1" fontAlgn="auto" hangingPunct="1">
              <a:lnSpc>
                <a:spcPct val="150000"/>
              </a:lnSpc>
              <a:buClr>
                <a:schemeClr val="tx1">
                  <a:lumMod val="75000"/>
                  <a:lumOff val="25000"/>
                </a:schemeClr>
              </a:buClr>
              <a:buFont typeface="Wingdings 2" charset="2"/>
              <a:buNone/>
              <a:defRPr/>
            </a:pPr>
            <a:r>
              <a:rPr lang="ru-RU" sz="2000" dirty="0">
                <a:solidFill>
                  <a:schemeClr val="accent6">
                    <a:lumMod val="50000"/>
                  </a:schemeClr>
                </a:solidFill>
              </a:rPr>
              <a:t> </a:t>
            </a:r>
            <a:r>
              <a:rPr lang="ru-RU" sz="2000" dirty="0" smtClean="0">
                <a:solidFill>
                  <a:schemeClr val="accent6">
                    <a:lumMod val="50000"/>
                  </a:schemeClr>
                </a:solidFill>
              </a:rPr>
              <a:t>         Имеет общую длину 62—72 см, с размахом крыльев 150—180 см, при длине крыла 41—52 см, весит 2,1—3,2 кг. Самки заметно крупнее самцов, оба пола окрашены одинаково,   масса — более 4 кг. Филин легко определяется по своим размерам, темному клюву, опушенным до когтей лапам и перьевым ушкам, наклонённым наружу. От рыбного филина он отличается более насыщенной пигментацией оперения и радужины глаз, оперенным лапам и бесшумному полету.</a:t>
            </a:r>
          </a:p>
          <a:p>
            <a:pPr marL="0" indent="0" algn="just" eaLnBrk="1" fontAlgn="auto" hangingPunct="1">
              <a:lnSpc>
                <a:spcPct val="150000"/>
              </a:lnSpc>
              <a:buClr>
                <a:schemeClr val="tx1">
                  <a:lumMod val="75000"/>
                  <a:lumOff val="25000"/>
                </a:schemeClr>
              </a:buClr>
              <a:buFont typeface="Wingdings 2" charset="2"/>
              <a:buNone/>
              <a:defRPr/>
            </a:pPr>
            <a:r>
              <a:rPr lang="ru-RU" sz="2000" dirty="0">
                <a:solidFill>
                  <a:schemeClr val="accent6">
                    <a:lumMod val="50000"/>
                  </a:schemeClr>
                </a:solidFill>
              </a:rPr>
              <a:t> </a:t>
            </a:r>
            <a:r>
              <a:rPr lang="ru-RU" sz="2000" dirty="0" smtClean="0">
                <a:solidFill>
                  <a:schemeClr val="accent6">
                    <a:lumMod val="50000"/>
                  </a:schemeClr>
                </a:solidFill>
              </a:rPr>
              <a:t>      Для филина характерны глубокие и размеренные взмахи широких крыльев. Как правило, филин неторопливо летает над землей, высматривая добычу, чередуя машущий полет с непродолжительным планированием. Филины, обитающие в горах и ущельях могут использовать восходящие потоки воздуха и подолгу парить, описывая круги в высоте, однако такой полет не является для него характерным. </a:t>
            </a:r>
            <a:endParaRPr lang="ru-RU" sz="2000" dirty="0">
              <a:solidFill>
                <a:schemeClr val="accent6">
                  <a:lumMod val="50000"/>
                </a:schemeClr>
              </a:solidFill>
            </a:endParaRPr>
          </a:p>
          <a:p>
            <a:pPr marL="0" indent="0" algn="just" eaLnBrk="1" fontAlgn="auto" hangingPunct="1">
              <a:lnSpc>
                <a:spcPct val="150000"/>
              </a:lnSpc>
              <a:buClr>
                <a:schemeClr val="tx1">
                  <a:lumMod val="75000"/>
                  <a:lumOff val="25000"/>
                </a:schemeClr>
              </a:buClr>
              <a:buFont typeface="Wingdings 2" charset="2"/>
              <a:buNone/>
              <a:defRPr/>
            </a:pPr>
            <a:r>
              <a:rPr lang="ru-RU" sz="2000" dirty="0" smtClean="0">
                <a:solidFill>
                  <a:schemeClr val="accent6">
                    <a:lumMod val="50000"/>
                  </a:schemeClr>
                </a:solidFill>
              </a:rPr>
              <a:t>       При необходимости филин способен лететь со скоростью достаточной для того, чтобы легко догнать ворону. Так же он обладает способностью развивать полную скорость практически мгновенно, с первого взмаха. Присаживаясь для отдыха на дерево или землю, держит тело вертикально.</a:t>
            </a:r>
          </a:p>
        </p:txBody>
      </p:sp>
    </p:spTree>
  </p:cSld>
  <p:clrMapOvr>
    <a:masterClrMapping/>
  </p:clrMapOvr>
  <p:transition spd="med">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4_8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p:cNvSpPr>
            <a:spLocks noGrp="1" noChangeArrowheads="1"/>
          </p:cNvSpPr>
          <p:nvPr>
            <p:ph type="title"/>
          </p:nvPr>
        </p:nvSpPr>
        <p:spPr>
          <a:xfrm>
            <a:off x="468313" y="0"/>
            <a:ext cx="8229600" cy="1384300"/>
          </a:xfrm>
        </p:spPr>
        <p:txBody>
          <a:bodyPr/>
          <a:lstStyle/>
          <a:p>
            <a:pPr algn="ctr" eaLnBrk="1" hangingPunct="1"/>
            <a:r>
              <a:rPr lang="ru-RU" b="1" smtClean="0">
                <a:solidFill>
                  <a:srgbClr val="00FF00"/>
                </a:solidFill>
                <a:cs typeface="Trebuchet MS" pitchFamily="34" charset="0"/>
              </a:rPr>
              <a:t>ТАЙМЕНЬ</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plus(in)">
                                      <p:cBhvr>
                                        <p:cTn id="7" dur="20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50180"/>
                                        </p:tgtEl>
                                        <p:attrNameLst>
                                          <p:attrName>style.visibility</p:attrName>
                                        </p:attrNameLst>
                                      </p:cBhvr>
                                      <p:to>
                                        <p:strVal val="visible"/>
                                      </p:to>
                                    </p:set>
                                    <p:anim calcmode="lin" valueType="num">
                                      <p:cBhvr additive="base">
                                        <p:cTn id="12" dur="5000" fill="hold"/>
                                        <p:tgtEl>
                                          <p:spTgt spid="50180"/>
                                        </p:tgtEl>
                                        <p:attrNameLst>
                                          <p:attrName>ppt_x</p:attrName>
                                        </p:attrNameLst>
                                      </p:cBhvr>
                                      <p:tavLst>
                                        <p:tav tm="0">
                                          <p:val>
                                            <p:strVal val="#ppt_x"/>
                                          </p:val>
                                        </p:tav>
                                        <p:tav tm="100000">
                                          <p:val>
                                            <p:strVal val="#ppt_x"/>
                                          </p:val>
                                        </p:tav>
                                      </p:tavLst>
                                    </p:anim>
                                    <p:anim calcmode="lin" valueType="num">
                                      <p:cBhvr additive="base">
                                        <p:cTn id="13" dur="5000" fill="hold"/>
                                        <p:tgtEl>
                                          <p:spTgt spid="50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395288" y="260350"/>
            <a:ext cx="8229600" cy="6192838"/>
          </a:xfrm>
          <a:extLst/>
        </p:spPr>
        <p:txBody>
          <a:bodyPr rtlCol="0">
            <a:normAutofit fontScale="70000" lnSpcReduction="20000"/>
          </a:bodyPr>
          <a:lstStyle/>
          <a:p>
            <a:pPr marL="0" indent="0" algn="just" eaLnBrk="1" fontAlgn="auto" hangingPunct="1">
              <a:lnSpc>
                <a:spcPct val="170000"/>
              </a:lnSpc>
              <a:buClr>
                <a:schemeClr val="tx1">
                  <a:lumMod val="75000"/>
                  <a:lumOff val="25000"/>
                </a:schemeClr>
              </a:buClr>
              <a:buFont typeface="Wingdings 2" charset="2"/>
              <a:buNone/>
              <a:defRPr/>
            </a:pPr>
            <a:r>
              <a:rPr lang="ru-RU" sz="2000" dirty="0">
                <a:solidFill>
                  <a:srgbClr val="66FF33"/>
                </a:solidFill>
              </a:rPr>
              <a:t> </a:t>
            </a:r>
            <a:r>
              <a:rPr lang="ru-RU" sz="2000" dirty="0" smtClean="0">
                <a:solidFill>
                  <a:srgbClr val="66FF33"/>
                </a:solidFill>
              </a:rPr>
              <a:t>        </a:t>
            </a:r>
            <a:r>
              <a:rPr lang="ru-RU" sz="2000" dirty="0" smtClean="0">
                <a:solidFill>
                  <a:schemeClr val="accent6">
                    <a:lumMod val="50000"/>
                  </a:schemeClr>
                </a:solidFill>
              </a:rPr>
              <a:t>Самый крупный представитель семейства </a:t>
            </a:r>
            <a:r>
              <a:rPr lang="ru-RU" sz="2000" dirty="0" smtClean="0">
                <a:solidFill>
                  <a:schemeClr val="accent6">
                    <a:lumMod val="50000"/>
                  </a:schemeClr>
                </a:solidFill>
                <a:hlinkClick r:id="rId2" tooltip="Лососёвые"/>
              </a:rPr>
              <a:t>лососёвых</a:t>
            </a:r>
            <a:r>
              <a:rPr lang="ru-RU" sz="2000" dirty="0" smtClean="0">
                <a:solidFill>
                  <a:schemeClr val="accent6">
                    <a:lumMod val="50000"/>
                  </a:schemeClr>
                </a:solidFill>
              </a:rPr>
              <a:t>, достигающий 1,5-2 метров длины и 60-80 килограмм веса.</a:t>
            </a:r>
          </a:p>
          <a:p>
            <a:pPr marL="0" indent="0" algn="just" eaLnBrk="1" fontAlgn="auto" hangingPunct="1">
              <a:lnSpc>
                <a:spcPct val="170000"/>
              </a:lnSpc>
              <a:buClr>
                <a:schemeClr val="tx1">
                  <a:lumMod val="75000"/>
                  <a:lumOff val="25000"/>
                </a:schemeClr>
              </a:buClr>
              <a:buFont typeface="Wingdings 2" charset="2"/>
              <a:buNone/>
              <a:defRPr/>
            </a:pPr>
            <a:r>
              <a:rPr lang="ru-RU" sz="2000" dirty="0">
                <a:solidFill>
                  <a:schemeClr val="accent6">
                    <a:lumMod val="50000"/>
                  </a:schemeClr>
                </a:solidFill>
              </a:rPr>
              <a:t> </a:t>
            </a:r>
            <a:r>
              <a:rPr lang="ru-RU" sz="2000" dirty="0" smtClean="0">
                <a:solidFill>
                  <a:schemeClr val="accent6">
                    <a:lumMod val="50000"/>
                  </a:schemeClr>
                </a:solidFill>
              </a:rPr>
              <a:t>        Обитает в пресной воде — реках и проточных холодноводных озёрах и никогда не выходит в море. Встречается в России на обширной территории: от Предуралья (бассейны рек </a:t>
            </a:r>
            <a:r>
              <a:rPr lang="ru-RU" sz="2000" dirty="0" smtClean="0">
                <a:solidFill>
                  <a:schemeClr val="accent6">
                    <a:lumMod val="50000"/>
                  </a:schemeClr>
                </a:solidFill>
                <a:hlinkClick r:id="rId3" tooltip="Печора (река)"/>
              </a:rPr>
              <a:t>Печоры</a:t>
            </a:r>
            <a:r>
              <a:rPr lang="ru-RU" sz="2000" dirty="0" smtClean="0">
                <a:solidFill>
                  <a:schemeClr val="accent6">
                    <a:lumMod val="50000"/>
                  </a:schemeClr>
                </a:solidFill>
              </a:rPr>
              <a:t> и </a:t>
            </a:r>
            <a:r>
              <a:rPr lang="ru-RU" sz="2000" dirty="0" smtClean="0">
                <a:solidFill>
                  <a:schemeClr val="accent6">
                    <a:lumMod val="50000"/>
                  </a:schemeClr>
                </a:solidFill>
                <a:hlinkClick r:id="rId4" tooltip="Кама"/>
              </a:rPr>
              <a:t>Камы</a:t>
            </a:r>
            <a:r>
              <a:rPr lang="ru-RU" sz="2000" dirty="0" smtClean="0">
                <a:solidFill>
                  <a:schemeClr val="accent6">
                    <a:lumMod val="50000"/>
                  </a:schemeClr>
                </a:solidFill>
              </a:rPr>
              <a:t>) до восточных окраин </a:t>
            </a:r>
            <a:r>
              <a:rPr lang="ru-RU" sz="2000" dirty="0" smtClean="0">
                <a:solidFill>
                  <a:schemeClr val="accent6">
                    <a:lumMod val="50000"/>
                  </a:schemeClr>
                </a:solidFill>
                <a:hlinkClick r:id="rId5" tooltip="Якутия"/>
              </a:rPr>
              <a:t>Якутии</a:t>
            </a:r>
            <a:r>
              <a:rPr lang="ru-RU" sz="2000" dirty="0" smtClean="0">
                <a:solidFill>
                  <a:schemeClr val="accent6">
                    <a:lumMod val="50000"/>
                  </a:schemeClr>
                </a:solidFill>
              </a:rPr>
              <a:t> и юга </a:t>
            </a:r>
            <a:r>
              <a:rPr lang="ru-RU" sz="2000" dirty="0" smtClean="0">
                <a:solidFill>
                  <a:schemeClr val="accent6">
                    <a:lumMod val="50000"/>
                  </a:schemeClr>
                </a:solidFill>
                <a:hlinkClick r:id="rId6" tooltip="Дальний Восток"/>
              </a:rPr>
              <a:t>Дальнего Востока</a:t>
            </a:r>
            <a:r>
              <a:rPr lang="ru-RU" sz="2000" dirty="0" smtClean="0">
                <a:solidFill>
                  <a:schemeClr val="accent6">
                    <a:lumMod val="50000"/>
                  </a:schemeClr>
                </a:solidFill>
              </a:rPr>
              <a:t>  </a:t>
            </a:r>
          </a:p>
          <a:p>
            <a:pPr marL="0" indent="0" algn="just" eaLnBrk="1" fontAlgn="auto" hangingPunct="1">
              <a:lnSpc>
                <a:spcPct val="170000"/>
              </a:lnSpc>
              <a:buClr>
                <a:schemeClr val="tx1">
                  <a:lumMod val="75000"/>
                  <a:lumOff val="25000"/>
                </a:schemeClr>
              </a:buClr>
              <a:buFont typeface="Wingdings 2" charset="2"/>
              <a:buNone/>
              <a:defRPr/>
            </a:pPr>
            <a:r>
              <a:rPr lang="ru-RU" sz="2000" dirty="0">
                <a:solidFill>
                  <a:schemeClr val="accent6">
                    <a:lumMod val="50000"/>
                  </a:schemeClr>
                </a:solidFill>
              </a:rPr>
              <a:t> </a:t>
            </a:r>
            <a:r>
              <a:rPr lang="ru-RU" sz="2000" dirty="0" smtClean="0">
                <a:solidFill>
                  <a:schemeClr val="accent6">
                    <a:lumMod val="50000"/>
                  </a:schemeClr>
                </a:solidFill>
              </a:rPr>
              <a:t>        Тайменя не зря величают "водяным тигром". Это дерзкий, неудержимо стремительный, сильный и ловкий хищник, добычей которого становятся не только рыба, но и разные животные — утки, кулики, мыши, белки и даже ондатры. Обладая отменным зрением, он способен хорошо видеть в воде, а также различать низкорасположенные на берегу предметы. Бывали случаи, когда таймени хватали зверьков на суше, если те оказывались рядом с урезом воды.</a:t>
            </a:r>
          </a:p>
          <a:p>
            <a:pPr marL="0" indent="0" algn="just" eaLnBrk="1" fontAlgn="auto" hangingPunct="1">
              <a:lnSpc>
                <a:spcPct val="170000"/>
              </a:lnSpc>
              <a:buClr>
                <a:schemeClr val="tx1">
                  <a:lumMod val="75000"/>
                  <a:lumOff val="25000"/>
                </a:schemeClr>
              </a:buClr>
              <a:buFont typeface="Wingdings 2" charset="2"/>
              <a:buNone/>
              <a:defRPr/>
            </a:pPr>
            <a:r>
              <a:rPr lang="ru-RU" sz="2000" dirty="0">
                <a:solidFill>
                  <a:schemeClr val="accent6">
                    <a:lumMod val="50000"/>
                  </a:schemeClr>
                </a:solidFill>
              </a:rPr>
              <a:t> </a:t>
            </a:r>
            <a:r>
              <a:rPr lang="ru-RU" sz="2000" dirty="0" smtClean="0">
                <a:solidFill>
                  <a:schemeClr val="accent6">
                    <a:lumMod val="50000"/>
                  </a:schemeClr>
                </a:solidFill>
              </a:rPr>
              <a:t>         У тайменя </a:t>
            </a:r>
            <a:r>
              <a:rPr lang="ru-RU" sz="2000" dirty="0" err="1" smtClean="0">
                <a:solidFill>
                  <a:schemeClr val="accent6">
                    <a:lumMod val="50000"/>
                  </a:schemeClr>
                </a:solidFill>
              </a:rPr>
              <a:t>торпедообразное</a:t>
            </a:r>
            <a:r>
              <a:rPr lang="ru-RU" sz="2000" dirty="0" smtClean="0">
                <a:solidFill>
                  <a:schemeClr val="accent6">
                    <a:lumMod val="50000"/>
                  </a:schemeClr>
                </a:solidFill>
              </a:rPr>
              <a:t> мускулистое тело, покрытое плотной мелкой чешуей, широколобая сплюснутая сверху вниз голова с большой пастью, усеянной острыми, загнутыми внутрь зубами, мощный упругий хвост. Спина черно-бурая, с зеленоватым отливом, бока дымчато-серые или коричневатые, брюхо — серовато-белое. На голове, боках, спинном и жировом плавниках — россыпи округлых или продолговатых темных крапин. </a:t>
            </a:r>
          </a:p>
        </p:txBody>
      </p:sp>
    </p:spTree>
  </p:cSld>
  <p:clrMapOvr>
    <a:masterClrMapping/>
  </p:clrMapOvr>
  <p:transition spd="med">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a:xfrm>
            <a:off x="250825" y="404813"/>
            <a:ext cx="3889375" cy="1152525"/>
          </a:xfrm>
        </p:spPr>
        <p:txBody>
          <a:bodyPr/>
          <a:lstStyle/>
          <a:p>
            <a:pPr algn="ctr" eaLnBrk="1" hangingPunct="1"/>
            <a:r>
              <a:rPr lang="ru-RU" b="1" smtClean="0">
                <a:solidFill>
                  <a:srgbClr val="FF0000"/>
                </a:solidFill>
                <a:cs typeface="Trebuchet MS" pitchFamily="34" charset="0"/>
              </a:rPr>
              <a:t>КАСАТИК (ирис)</a:t>
            </a:r>
          </a:p>
        </p:txBody>
      </p:sp>
      <p:sp>
        <p:nvSpPr>
          <p:cNvPr id="65541" name="Rectangle 5"/>
          <p:cNvSpPr>
            <a:spLocks noGrp="1" noChangeArrowheads="1"/>
          </p:cNvSpPr>
          <p:nvPr>
            <p:ph idx="1"/>
          </p:nvPr>
        </p:nvSpPr>
        <p:spPr>
          <a:xfrm>
            <a:off x="250825" y="1844675"/>
            <a:ext cx="3810000" cy="4005263"/>
          </a:xfrm>
        </p:spPr>
        <p:txBody>
          <a:bodyPr rtlCol="0">
            <a:normAutofit/>
          </a:bodyPr>
          <a:lstStyle/>
          <a:p>
            <a:pPr algn="just" eaLnBrk="1" fontAlgn="auto" hangingPunct="1">
              <a:lnSpc>
                <a:spcPct val="90000"/>
              </a:lnSpc>
              <a:buClr>
                <a:schemeClr val="tx1">
                  <a:lumMod val="75000"/>
                  <a:lumOff val="25000"/>
                </a:schemeClr>
              </a:buClr>
              <a:buFont typeface="Wingdings 2" charset="2"/>
              <a:buChar char=""/>
              <a:defRPr/>
            </a:pPr>
            <a:r>
              <a:rPr lang="ru-RU" sz="2000" b="1" dirty="0" smtClean="0">
                <a:solidFill>
                  <a:schemeClr val="accent6">
                    <a:lumMod val="50000"/>
                  </a:schemeClr>
                </a:solidFill>
              </a:rPr>
              <a:t>Род травянистых растений семейства </a:t>
            </a:r>
            <a:r>
              <a:rPr lang="ru-RU" sz="2000" b="1" dirty="0" err="1" smtClean="0">
                <a:solidFill>
                  <a:schemeClr val="accent6">
                    <a:lumMod val="50000"/>
                  </a:schemeClr>
                </a:solidFill>
              </a:rPr>
              <a:t>касатиковых</a:t>
            </a:r>
            <a:r>
              <a:rPr lang="ru-RU" sz="2000" b="1" dirty="0" smtClean="0">
                <a:solidFill>
                  <a:schemeClr val="accent6">
                    <a:lumMod val="50000"/>
                  </a:schemeClr>
                </a:solidFill>
              </a:rPr>
              <a:t>. </a:t>
            </a:r>
          </a:p>
          <a:p>
            <a:pPr algn="just" eaLnBrk="1" fontAlgn="auto" hangingPunct="1">
              <a:lnSpc>
                <a:spcPct val="90000"/>
              </a:lnSpc>
              <a:buClr>
                <a:schemeClr val="tx1">
                  <a:lumMod val="75000"/>
                  <a:lumOff val="25000"/>
                </a:schemeClr>
              </a:buClr>
              <a:buFont typeface="Wingdings 2" charset="2"/>
              <a:buChar char=""/>
              <a:defRPr/>
            </a:pPr>
            <a:r>
              <a:rPr lang="ru-RU" sz="2000" b="1" dirty="0" smtClean="0">
                <a:solidFill>
                  <a:schemeClr val="accent6">
                    <a:lumMod val="50000"/>
                  </a:schemeClr>
                </a:solidFill>
              </a:rPr>
              <a:t>Корневище ряда видов содержит душистое вещество </a:t>
            </a:r>
            <a:r>
              <a:rPr lang="ru-RU" sz="2000" b="1" dirty="0" err="1" smtClean="0">
                <a:solidFill>
                  <a:schemeClr val="accent6">
                    <a:lumMod val="50000"/>
                  </a:schemeClr>
                </a:solidFill>
              </a:rPr>
              <a:t>ирон</a:t>
            </a:r>
            <a:r>
              <a:rPr lang="ru-RU" sz="2000" b="1" dirty="0" smtClean="0">
                <a:solidFill>
                  <a:schemeClr val="accent6">
                    <a:lumMod val="50000"/>
                  </a:schemeClr>
                </a:solidFill>
              </a:rPr>
              <a:t> с ароматом фиалки</a:t>
            </a:r>
            <a:r>
              <a:rPr lang="ru-RU" sz="2400" b="1" dirty="0" smtClean="0">
                <a:solidFill>
                  <a:schemeClr val="hlink"/>
                </a:solidFill>
              </a:rPr>
              <a:t>. </a:t>
            </a:r>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3968" y="404664"/>
            <a:ext cx="4515966" cy="60212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500" fill="hold"/>
                                        <p:tgtEl>
                                          <p:spTgt spid="65540"/>
                                        </p:tgtEl>
                                        <p:attrNameLst>
                                          <p:attrName>ppt_w</p:attrName>
                                        </p:attrNameLst>
                                      </p:cBhvr>
                                      <p:tavLst>
                                        <p:tav tm="0">
                                          <p:val>
                                            <p:fltVal val="0"/>
                                          </p:val>
                                        </p:tav>
                                        <p:tav tm="100000">
                                          <p:val>
                                            <p:strVal val="#ppt_w"/>
                                          </p:val>
                                        </p:tav>
                                      </p:tavLst>
                                    </p:anim>
                                    <p:anim calcmode="lin" valueType="num">
                                      <p:cBhvr>
                                        <p:cTn id="8" dur="500" fill="hold"/>
                                        <p:tgtEl>
                                          <p:spTgt spid="65540"/>
                                        </p:tgtEl>
                                        <p:attrNameLst>
                                          <p:attrName>ppt_h</p:attrName>
                                        </p:attrNameLst>
                                      </p:cBhvr>
                                      <p:tavLst>
                                        <p:tav tm="0">
                                          <p:val>
                                            <p:fltVal val="0"/>
                                          </p:val>
                                        </p:tav>
                                        <p:tav tm="100000">
                                          <p:val>
                                            <p:strVal val="#ppt_h"/>
                                          </p:val>
                                        </p:tav>
                                      </p:tavLst>
                                    </p:anim>
                                    <p:animEffect transition="in" filter="fade">
                                      <p:cBhvr>
                                        <p:cTn id="9" dur="500"/>
                                        <p:tgtEl>
                                          <p:spTgt spid="655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5541">
                                            <p:txEl>
                                              <p:pRg st="0" end="0"/>
                                            </p:txEl>
                                          </p:spTgt>
                                        </p:tgtEl>
                                        <p:attrNameLst>
                                          <p:attrName>style.visibility</p:attrName>
                                        </p:attrNameLst>
                                      </p:cBhvr>
                                      <p:to>
                                        <p:strVal val="visible"/>
                                      </p:to>
                                    </p:set>
                                    <p:animEffect transition="in" filter="slide(fromBottom)">
                                      <p:cBhvr>
                                        <p:cTn id="14" dur="500"/>
                                        <p:tgtEl>
                                          <p:spTgt spid="6554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5541">
                                            <p:txEl>
                                              <p:pRg st="1" end="1"/>
                                            </p:txEl>
                                          </p:spTgt>
                                        </p:tgtEl>
                                        <p:attrNameLst>
                                          <p:attrName>style.visibility</p:attrName>
                                        </p:attrNameLst>
                                      </p:cBhvr>
                                      <p:to>
                                        <p:strVal val="visible"/>
                                      </p:to>
                                    </p:set>
                                    <p:animEffect transition="in" filter="slide(fromBottom)">
                                      <p:cBhvr>
                                        <p:cTn id="19" dur="500"/>
                                        <p:tgtEl>
                                          <p:spTgt spid="655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ru-RU" b="1" smtClean="0">
                <a:solidFill>
                  <a:srgbClr val="FF0000"/>
                </a:solidFill>
                <a:cs typeface="Trebuchet MS" pitchFamily="34" charset="0"/>
              </a:rPr>
              <a:t>ХАРИУС</a:t>
            </a:r>
          </a:p>
        </p:txBody>
      </p:sp>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03648" y="1466782"/>
            <a:ext cx="6480720" cy="48605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0" fill="hold"/>
                                        <p:tgtEl>
                                          <p:spTgt spid="51202"/>
                                        </p:tgtEl>
                                        <p:attrNameLst>
                                          <p:attrName>ppt_x</p:attrName>
                                        </p:attrNameLst>
                                      </p:cBhvr>
                                      <p:tavLst>
                                        <p:tav tm="0">
                                          <p:val>
                                            <p:strVal val="#ppt_x"/>
                                          </p:val>
                                        </p:tav>
                                        <p:tav tm="100000">
                                          <p:val>
                                            <p:strVal val="#ppt_x"/>
                                          </p:val>
                                        </p:tav>
                                      </p:tavLst>
                                    </p:anim>
                                    <p:anim calcmode="lin" valueType="num">
                                      <p:cBhvr additive="base">
                                        <p:cTn id="8" dur="5000" fill="hold"/>
                                        <p:tgtEl>
                                          <p:spTgt spid="51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68313" y="333375"/>
            <a:ext cx="8229600" cy="6335713"/>
          </a:xfrm>
          <a:extLst/>
        </p:spPr>
        <p:txBody>
          <a:bodyPr rtlCol="0">
            <a:normAutofit fontScale="62500" lnSpcReduction="20000"/>
          </a:bodyPr>
          <a:lstStyle/>
          <a:p>
            <a:pPr marL="0" indent="0" algn="just" eaLnBrk="1" fontAlgn="auto" hangingPunct="1">
              <a:lnSpc>
                <a:spcPct val="170000"/>
              </a:lnSpc>
              <a:buClr>
                <a:schemeClr val="tx1">
                  <a:lumMod val="75000"/>
                  <a:lumOff val="25000"/>
                </a:schemeClr>
              </a:buClr>
              <a:buFont typeface="Wingdings 2" charset="2"/>
              <a:buNone/>
              <a:defRPr/>
            </a:pPr>
            <a:r>
              <a:rPr lang="ru-RU" sz="2400" dirty="0" smtClean="0">
                <a:solidFill>
                  <a:schemeClr val="accent6">
                    <a:lumMod val="50000"/>
                  </a:schemeClr>
                </a:solidFill>
              </a:rPr>
              <a:t>      Хариуса легко отличить по огромному спинному </a:t>
            </a:r>
            <a:r>
              <a:rPr lang="ru-RU" sz="2400" dirty="0" smtClean="0">
                <a:solidFill>
                  <a:schemeClr val="accent6">
                    <a:lumMod val="50000"/>
                  </a:schemeClr>
                </a:solidFill>
                <a:hlinkClick r:id="rId2" tooltip="Плавник"/>
              </a:rPr>
              <a:t>плавнику</a:t>
            </a:r>
            <a:r>
              <a:rPr lang="ru-RU" sz="2400" dirty="0" smtClean="0">
                <a:solidFill>
                  <a:schemeClr val="accent6">
                    <a:lumMod val="50000"/>
                  </a:schemeClr>
                </a:solidFill>
              </a:rPr>
              <a:t>, который в сложенном состоянии достигает языковидного жирового плавника.</a:t>
            </a:r>
          </a:p>
          <a:p>
            <a:pPr marL="0" indent="0" algn="just" eaLnBrk="1" fontAlgn="auto" hangingPunct="1">
              <a:lnSpc>
                <a:spcPct val="170000"/>
              </a:lnSpc>
              <a:buClr>
                <a:schemeClr val="tx1">
                  <a:lumMod val="75000"/>
                  <a:lumOff val="25000"/>
                </a:schemeClr>
              </a:buClr>
              <a:buFont typeface="Wingdings 2" charset="2"/>
              <a:buNone/>
              <a:defRPr/>
            </a:pPr>
            <a:r>
              <a:rPr lang="ru-RU" sz="2400" dirty="0" smtClean="0">
                <a:solidFill>
                  <a:schemeClr val="accent6">
                    <a:lumMod val="50000"/>
                  </a:schemeClr>
                </a:solidFill>
              </a:rPr>
              <a:t>      По своему цвету хариус — одна из самых пёстрых и красивых рыб России. Спина его серо-зелёная, усеянная более или менее многочисленными и ясными чёрными пятнышками, бока туловища светло-серые с продольными полосками. Парные плавники обыкновенно грязно-оранжевые, а непарные — фиолетовые с тёмными полосками или пятнышками. По Сабанееву вес хариуса достигает 500 граммов, но в реках Приполярного и Полярного Урала довольно часто встречаются особи более полутора килограммов весом, а иногда и больше.</a:t>
            </a:r>
          </a:p>
          <a:p>
            <a:pPr marL="0" indent="0" algn="just" eaLnBrk="1" fontAlgn="auto" hangingPunct="1">
              <a:lnSpc>
                <a:spcPct val="170000"/>
              </a:lnSpc>
              <a:buClr>
                <a:schemeClr val="tx1">
                  <a:lumMod val="75000"/>
                  <a:lumOff val="25000"/>
                </a:schemeClr>
              </a:buClr>
              <a:buFont typeface="Wingdings 2" charset="2"/>
              <a:buNone/>
              <a:defRPr/>
            </a:pPr>
            <a:r>
              <a:rPr lang="ru-RU" sz="2400" dirty="0" smtClean="0">
                <a:solidFill>
                  <a:schemeClr val="accent6">
                    <a:lumMod val="50000"/>
                  </a:schemeClr>
                </a:solidFill>
              </a:rPr>
              <a:t>       Хариус живет в гористых местностях и вместе с </a:t>
            </a:r>
            <a:r>
              <a:rPr lang="ru-RU" sz="2400" dirty="0" smtClean="0">
                <a:solidFill>
                  <a:schemeClr val="accent6">
                    <a:lumMod val="50000"/>
                  </a:schemeClr>
                </a:solidFill>
                <a:hlinkClick r:id="rId3" tooltip="Форель"/>
              </a:rPr>
              <a:t>форелью</a:t>
            </a:r>
            <a:r>
              <a:rPr lang="ru-RU" sz="2400" dirty="0" smtClean="0">
                <a:solidFill>
                  <a:schemeClr val="accent6">
                    <a:lumMod val="50000"/>
                  </a:schemeClr>
                </a:solidFill>
              </a:rPr>
              <a:t> составляет главное рыбье население холодных и быстро текущих речек почти всей Европы, северной и </a:t>
            </a:r>
            <a:r>
              <a:rPr lang="ru-RU" sz="2400" dirty="0" err="1" smtClean="0">
                <a:solidFill>
                  <a:schemeClr val="accent6">
                    <a:lumMod val="50000"/>
                  </a:schemeClr>
                </a:solidFill>
              </a:rPr>
              <a:t>северовосточной</a:t>
            </a:r>
            <a:r>
              <a:rPr lang="ru-RU" sz="2400" dirty="0" smtClean="0">
                <a:solidFill>
                  <a:schemeClr val="accent6">
                    <a:lumMod val="50000"/>
                  </a:schemeClr>
                </a:solidFill>
              </a:rPr>
              <a:t> России и всей Сибири. Хариус живет в предпочтительно чистой воде.</a:t>
            </a:r>
          </a:p>
        </p:txBody>
      </p:sp>
    </p:spTree>
  </p:cSld>
  <p:clrMapOvr>
    <a:masterClrMapping/>
  </p:clrMapOvr>
  <p:transition spd="med">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05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title"/>
          </p:nvPr>
        </p:nvSpPr>
        <p:spPr>
          <a:xfrm>
            <a:off x="4500563" y="1196975"/>
            <a:ext cx="4419600" cy="1384300"/>
          </a:xfrm>
        </p:spPr>
        <p:txBody>
          <a:bodyPr/>
          <a:lstStyle/>
          <a:p>
            <a:pPr algn="ctr" eaLnBrk="1" hangingPunct="1"/>
            <a:r>
              <a:rPr lang="ru-RU" sz="4000" b="1" smtClean="0">
                <a:solidFill>
                  <a:srgbClr val="FF0000"/>
                </a:solidFill>
                <a:cs typeface="Trebuchet MS" pitchFamily="34" charset="0"/>
              </a:rPr>
              <a:t>ЛИЛИЯ КАРЛИКОВАЯ</a:t>
            </a:r>
          </a:p>
        </p:txBody>
      </p:sp>
      <p:pic>
        <p:nvPicPr>
          <p:cNvPr id="9224" name="Picture 8" descr="лилия карликовая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6016" y="3068960"/>
            <a:ext cx="4427984" cy="378904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9225" name="Picture 9" descr="лилия карликова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4343327" cy="429309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p:cTn id="7" dur="500" fill="hold"/>
                                        <p:tgtEl>
                                          <p:spTgt spid="66563"/>
                                        </p:tgtEl>
                                        <p:attrNameLst>
                                          <p:attrName>ppt_w</p:attrName>
                                        </p:attrNameLst>
                                      </p:cBhvr>
                                      <p:tavLst>
                                        <p:tav tm="0">
                                          <p:val>
                                            <p:fltVal val="0"/>
                                          </p:val>
                                        </p:tav>
                                        <p:tav tm="100000">
                                          <p:val>
                                            <p:strVal val="#ppt_w"/>
                                          </p:val>
                                        </p:tav>
                                      </p:tavLst>
                                    </p:anim>
                                    <p:anim calcmode="lin" valueType="num">
                                      <p:cBhvr>
                                        <p:cTn id="8" dur="500" fill="hold"/>
                                        <p:tgtEl>
                                          <p:spTgt spid="66563"/>
                                        </p:tgtEl>
                                        <p:attrNameLst>
                                          <p:attrName>ppt_h</p:attrName>
                                        </p:attrNameLst>
                                      </p:cBhvr>
                                      <p:tavLst>
                                        <p:tav tm="0">
                                          <p:val>
                                            <p:fltVal val="0"/>
                                          </p:val>
                                        </p:tav>
                                        <p:tav tm="100000">
                                          <p:val>
                                            <p:strVal val="#ppt_h"/>
                                          </p:val>
                                        </p:tav>
                                      </p:tavLst>
                                    </p:anim>
                                    <p:animEffect transition="in" filter="fade">
                                      <p:cBhvr>
                                        <p:cTn id="9" dur="500"/>
                                        <p:tgtEl>
                                          <p:spTgt spid="665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9225"/>
                                        </p:tgtEl>
                                        <p:attrNameLst>
                                          <p:attrName>style.visibility</p:attrName>
                                        </p:attrNameLst>
                                      </p:cBhvr>
                                      <p:to>
                                        <p:strVal val="visible"/>
                                      </p:to>
                                    </p:set>
                                    <p:anim calcmode="lin" valueType="num">
                                      <p:cBhvr>
                                        <p:cTn id="14" dur="1000" fill="hold"/>
                                        <p:tgtEl>
                                          <p:spTgt spid="9225"/>
                                        </p:tgtEl>
                                        <p:attrNameLst>
                                          <p:attrName>ppt_w</p:attrName>
                                        </p:attrNameLst>
                                      </p:cBhvr>
                                      <p:tavLst>
                                        <p:tav tm="0">
                                          <p:val>
                                            <p:fltVal val="0"/>
                                          </p:val>
                                        </p:tav>
                                        <p:tav tm="100000">
                                          <p:val>
                                            <p:strVal val="#ppt_w"/>
                                          </p:val>
                                        </p:tav>
                                      </p:tavLst>
                                    </p:anim>
                                    <p:anim calcmode="lin" valueType="num">
                                      <p:cBhvr>
                                        <p:cTn id="15" dur="1000" fill="hold"/>
                                        <p:tgtEl>
                                          <p:spTgt spid="9225"/>
                                        </p:tgtEl>
                                        <p:attrNameLst>
                                          <p:attrName>ppt_h</p:attrName>
                                        </p:attrNameLst>
                                      </p:cBhvr>
                                      <p:tavLst>
                                        <p:tav tm="0">
                                          <p:val>
                                            <p:fltVal val="0"/>
                                          </p:val>
                                        </p:tav>
                                        <p:tav tm="100000">
                                          <p:val>
                                            <p:strVal val="#ppt_h"/>
                                          </p:val>
                                        </p:tav>
                                      </p:tavLst>
                                    </p:anim>
                                    <p:anim calcmode="lin" valueType="num">
                                      <p:cBhvr>
                                        <p:cTn id="16" dur="1000" fill="hold"/>
                                        <p:tgtEl>
                                          <p:spTgt spid="922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2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9224"/>
                                        </p:tgtEl>
                                        <p:attrNameLst>
                                          <p:attrName>style.visibility</p:attrName>
                                        </p:attrNameLst>
                                      </p:cBhvr>
                                      <p:to>
                                        <p:strVal val="visible"/>
                                      </p:to>
                                    </p:set>
                                    <p:animEffect transition="in" filter="wedge">
                                      <p:cBhvr>
                                        <p:cTn id="22"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68313" y="260350"/>
            <a:ext cx="8229600" cy="6337300"/>
          </a:xfrm>
          <a:extLst/>
        </p:spPr>
        <p:txBody>
          <a:bodyPr rtlCol="0">
            <a:normAutofit fontScale="47500" lnSpcReduction="20000"/>
          </a:bodyPr>
          <a:lstStyle/>
          <a:p>
            <a:pPr algn="just" eaLnBrk="1" fontAlgn="auto" hangingPunct="1">
              <a:lnSpc>
                <a:spcPct val="170000"/>
              </a:lnSpc>
              <a:buClr>
                <a:schemeClr val="tx1">
                  <a:lumMod val="75000"/>
                  <a:lumOff val="25000"/>
                </a:schemeClr>
              </a:buClr>
              <a:buFontTx/>
              <a:buNone/>
              <a:defRPr/>
            </a:pPr>
            <a:r>
              <a:rPr lang="ru-RU" sz="2400" dirty="0" smtClean="0">
                <a:solidFill>
                  <a:srgbClr val="00FF00"/>
                </a:solidFill>
              </a:rPr>
              <a:t>      </a:t>
            </a:r>
            <a:r>
              <a:rPr lang="ru-RU" sz="3300" dirty="0" smtClean="0">
                <a:solidFill>
                  <a:schemeClr val="accent6">
                    <a:lumMod val="50000"/>
                  </a:schemeClr>
                </a:solidFill>
              </a:rPr>
              <a:t>Декоративное и лекарственное растение. </a:t>
            </a:r>
          </a:p>
          <a:p>
            <a:pPr algn="just" eaLnBrk="1" fontAlgn="auto" hangingPunct="1">
              <a:lnSpc>
                <a:spcPct val="170000"/>
              </a:lnSpc>
              <a:buClr>
                <a:schemeClr val="tx1">
                  <a:lumMod val="75000"/>
                  <a:lumOff val="25000"/>
                </a:schemeClr>
              </a:buClr>
              <a:buFontTx/>
              <a:buNone/>
              <a:defRPr/>
            </a:pPr>
            <a:r>
              <a:rPr lang="ru-RU" sz="3300" dirty="0" smtClean="0">
                <a:solidFill>
                  <a:schemeClr val="accent6">
                    <a:lumMod val="50000"/>
                  </a:schemeClr>
                </a:solidFill>
              </a:rPr>
              <a:t>   Многолетнее травянистое луковичное растение 20-50 см высотой. Луковица белая, округлая, до см в диаметре, одетая серой пленчатой оболочкой. Стебель цилиндрический, голый. Листья очередные, линейные, 6-10 см дл. Цветки с легким ароматом, ярко-красные. Коробочки 2-3 см дл., прямые, продолговато овальные  </a:t>
            </a:r>
            <a:endParaRPr lang="ru-RU" sz="3300" b="1" dirty="0" smtClean="0">
              <a:solidFill>
                <a:schemeClr val="accent6">
                  <a:lumMod val="50000"/>
                </a:schemeClr>
              </a:solidFill>
            </a:endParaRPr>
          </a:p>
          <a:p>
            <a:pPr algn="just" eaLnBrk="1" fontAlgn="auto" hangingPunct="1">
              <a:lnSpc>
                <a:spcPct val="170000"/>
              </a:lnSpc>
              <a:buClr>
                <a:schemeClr val="tx1">
                  <a:lumMod val="75000"/>
                  <a:lumOff val="25000"/>
                </a:schemeClr>
              </a:buClr>
              <a:buFont typeface="Wingdings 2" charset="2"/>
              <a:buChar char=""/>
              <a:defRPr/>
            </a:pPr>
            <a:r>
              <a:rPr lang="ru-RU" sz="3300" b="1" dirty="0" smtClean="0">
                <a:solidFill>
                  <a:srgbClr val="FF0000"/>
                </a:solidFill>
              </a:rPr>
              <a:t>Распространение :</a:t>
            </a:r>
            <a:r>
              <a:rPr lang="ru-RU" sz="3300" dirty="0" smtClean="0">
                <a:solidFill>
                  <a:srgbClr val="00FF00"/>
                </a:solidFill>
              </a:rPr>
              <a:t> </a:t>
            </a:r>
          </a:p>
          <a:p>
            <a:pPr algn="just" eaLnBrk="1" fontAlgn="auto" hangingPunct="1">
              <a:lnSpc>
                <a:spcPct val="170000"/>
              </a:lnSpc>
              <a:buClr>
                <a:schemeClr val="tx1">
                  <a:lumMod val="75000"/>
                  <a:lumOff val="25000"/>
                </a:schemeClr>
              </a:buClr>
              <a:buFontTx/>
              <a:buNone/>
              <a:defRPr/>
            </a:pPr>
            <a:r>
              <a:rPr lang="ru-RU" sz="3300" dirty="0" smtClean="0">
                <a:solidFill>
                  <a:srgbClr val="00FF00"/>
                </a:solidFill>
              </a:rPr>
              <a:t>        </a:t>
            </a:r>
            <a:r>
              <a:rPr lang="ru-RU" sz="3300" dirty="0" smtClean="0">
                <a:solidFill>
                  <a:schemeClr val="accent6">
                    <a:lumMod val="50000"/>
                  </a:schemeClr>
                </a:solidFill>
              </a:rPr>
              <a:t>В южной полосе от берегов Енисея на западе до Японского моря на востоке, в Монголии, северной части Китая и на полуострове Корея   </a:t>
            </a:r>
            <a:endParaRPr lang="ru-RU" sz="3300" b="1" dirty="0" smtClean="0">
              <a:solidFill>
                <a:schemeClr val="accent6">
                  <a:lumMod val="50000"/>
                </a:schemeClr>
              </a:solidFill>
            </a:endParaRPr>
          </a:p>
          <a:p>
            <a:pPr algn="just" eaLnBrk="1" fontAlgn="auto" hangingPunct="1">
              <a:lnSpc>
                <a:spcPct val="170000"/>
              </a:lnSpc>
              <a:buClr>
                <a:schemeClr val="tx1">
                  <a:lumMod val="75000"/>
                  <a:lumOff val="25000"/>
                </a:schemeClr>
              </a:buClr>
              <a:buFont typeface="Wingdings 2" charset="2"/>
              <a:buChar char=""/>
              <a:defRPr/>
            </a:pPr>
            <a:r>
              <a:rPr lang="ru-RU" sz="3300" b="1" dirty="0" smtClean="0">
                <a:solidFill>
                  <a:srgbClr val="FF0000"/>
                </a:solidFill>
              </a:rPr>
              <a:t>Места обитания :</a:t>
            </a:r>
            <a:r>
              <a:rPr lang="ru-RU" sz="3300" dirty="0" smtClean="0">
                <a:solidFill>
                  <a:srgbClr val="00FF00"/>
                </a:solidFill>
              </a:rPr>
              <a:t> </a:t>
            </a:r>
          </a:p>
          <a:p>
            <a:pPr algn="just" eaLnBrk="1" fontAlgn="auto" hangingPunct="1">
              <a:lnSpc>
                <a:spcPct val="170000"/>
              </a:lnSpc>
              <a:buClr>
                <a:schemeClr val="tx1">
                  <a:lumMod val="75000"/>
                  <a:lumOff val="25000"/>
                </a:schemeClr>
              </a:buClr>
              <a:buFontTx/>
              <a:buNone/>
              <a:defRPr/>
            </a:pPr>
            <a:r>
              <a:rPr lang="ru-RU" sz="3300" dirty="0" smtClean="0">
                <a:solidFill>
                  <a:srgbClr val="00FF00"/>
                </a:solidFill>
              </a:rPr>
              <a:t>        </a:t>
            </a:r>
            <a:r>
              <a:rPr lang="ru-RU" sz="3300" dirty="0" smtClean="0">
                <a:solidFill>
                  <a:schemeClr val="accent6">
                    <a:lumMod val="50000"/>
                  </a:schemeClr>
                </a:solidFill>
              </a:rPr>
              <a:t>Степные и </a:t>
            </a:r>
            <a:r>
              <a:rPr lang="ru-RU" sz="3300" dirty="0" err="1" smtClean="0">
                <a:solidFill>
                  <a:schemeClr val="accent6">
                    <a:lumMod val="50000"/>
                  </a:schemeClr>
                </a:solidFill>
              </a:rPr>
              <a:t>остепненные</a:t>
            </a:r>
            <a:r>
              <a:rPr lang="ru-RU" sz="3300" dirty="0" smtClean="0">
                <a:solidFill>
                  <a:schemeClr val="accent6">
                    <a:lumMod val="50000"/>
                  </a:schemeClr>
                </a:solidFill>
              </a:rPr>
              <a:t> склоны, опушки, скалы в лесном поясе. </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2227">
                                            <p:bg/>
                                          </p:spTgt>
                                        </p:tgtEl>
                                        <p:attrNameLst>
                                          <p:attrName>style.visibility</p:attrName>
                                        </p:attrNameLst>
                                      </p:cBhvr>
                                      <p:to>
                                        <p:strVal val="visible"/>
                                      </p:to>
                                    </p:set>
                                    <p:animEffect transition="in" filter="fade">
                                      <p:cBhvr>
                                        <p:cTn id="7" dur="800" decel="100000"/>
                                        <p:tgtEl>
                                          <p:spTgt spid="52227">
                                            <p:bg/>
                                          </p:spTgt>
                                        </p:tgtEl>
                                      </p:cBhvr>
                                    </p:animEffect>
                                    <p:anim calcmode="lin" valueType="num">
                                      <p:cBhvr>
                                        <p:cTn id="8" dur="800" decel="100000" fill="hold"/>
                                        <p:tgtEl>
                                          <p:spTgt spid="52227">
                                            <p:bg/>
                                          </p:spTgt>
                                        </p:tgtEl>
                                        <p:attrNameLst>
                                          <p:attrName>style.rotation</p:attrName>
                                        </p:attrNameLst>
                                      </p:cBhvr>
                                      <p:tavLst>
                                        <p:tav tm="0">
                                          <p:val>
                                            <p:fltVal val="-90"/>
                                          </p:val>
                                        </p:tav>
                                        <p:tav tm="100000">
                                          <p:val>
                                            <p:fltVal val="0"/>
                                          </p:val>
                                        </p:tav>
                                      </p:tavLst>
                                    </p:anim>
                                    <p:anim calcmode="lin" valueType="num">
                                      <p:cBhvr>
                                        <p:cTn id="9" dur="800" decel="100000" fill="hold"/>
                                        <p:tgtEl>
                                          <p:spTgt spid="52227">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2227">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7">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7">
                                            <p:bg/>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2227">
                                            <p:txEl>
                                              <p:pRg st="0" end="0"/>
                                            </p:txEl>
                                          </p:spTgt>
                                        </p:tgtEl>
                                        <p:attrNameLst>
                                          <p:attrName>style.visibility</p:attrName>
                                        </p:attrNameLst>
                                      </p:cBhvr>
                                      <p:to>
                                        <p:strVal val="visible"/>
                                      </p:to>
                                    </p:set>
                                    <p:animEffect transition="in" filter="fade">
                                      <p:cBhvr>
                                        <p:cTn id="17" dur="800" decel="100000"/>
                                        <p:tgtEl>
                                          <p:spTgt spid="52227">
                                            <p:txEl>
                                              <p:pRg st="0" end="0"/>
                                            </p:txEl>
                                          </p:spTgt>
                                        </p:tgtEl>
                                      </p:cBhvr>
                                    </p:animEffect>
                                    <p:anim calcmode="lin" valueType="num">
                                      <p:cBhvr>
                                        <p:cTn id="18" dur="800" decel="100000" fill="hold"/>
                                        <p:tgtEl>
                                          <p:spTgt spid="52227">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52227">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52227">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2227">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222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52227">
                                            <p:txEl>
                                              <p:pRg st="1" end="1"/>
                                            </p:txEl>
                                          </p:spTgt>
                                        </p:tgtEl>
                                        <p:attrNameLst>
                                          <p:attrName>style.visibility</p:attrName>
                                        </p:attrNameLst>
                                      </p:cBhvr>
                                      <p:to>
                                        <p:strVal val="visible"/>
                                      </p:to>
                                    </p:set>
                                    <p:animEffect transition="in" filter="fade">
                                      <p:cBhvr>
                                        <p:cTn id="27" dur="800" decel="100000"/>
                                        <p:tgtEl>
                                          <p:spTgt spid="52227">
                                            <p:txEl>
                                              <p:pRg st="1" end="1"/>
                                            </p:txEl>
                                          </p:spTgt>
                                        </p:tgtEl>
                                      </p:cBhvr>
                                    </p:animEffect>
                                    <p:anim calcmode="lin" valueType="num">
                                      <p:cBhvr>
                                        <p:cTn id="28" dur="800" decel="100000" fill="hold"/>
                                        <p:tgtEl>
                                          <p:spTgt spid="52227">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52227">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52227">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2227">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222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52227">
                                            <p:txEl>
                                              <p:pRg st="2" end="2"/>
                                            </p:txEl>
                                          </p:spTgt>
                                        </p:tgtEl>
                                        <p:attrNameLst>
                                          <p:attrName>style.visibility</p:attrName>
                                        </p:attrNameLst>
                                      </p:cBhvr>
                                      <p:to>
                                        <p:strVal val="visible"/>
                                      </p:to>
                                    </p:set>
                                    <p:animEffect transition="in" filter="fade">
                                      <p:cBhvr>
                                        <p:cTn id="37" dur="800" decel="100000"/>
                                        <p:tgtEl>
                                          <p:spTgt spid="52227">
                                            <p:txEl>
                                              <p:pRg st="2" end="2"/>
                                            </p:txEl>
                                          </p:spTgt>
                                        </p:tgtEl>
                                      </p:cBhvr>
                                    </p:animEffect>
                                    <p:anim calcmode="lin" valueType="num">
                                      <p:cBhvr>
                                        <p:cTn id="38" dur="800" decel="100000" fill="hold"/>
                                        <p:tgtEl>
                                          <p:spTgt spid="52227">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52227">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52227">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52227">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5222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52227">
                                            <p:txEl>
                                              <p:pRg st="3" end="3"/>
                                            </p:txEl>
                                          </p:spTgt>
                                        </p:tgtEl>
                                        <p:attrNameLst>
                                          <p:attrName>style.visibility</p:attrName>
                                        </p:attrNameLst>
                                      </p:cBhvr>
                                      <p:to>
                                        <p:strVal val="visible"/>
                                      </p:to>
                                    </p:set>
                                    <p:animEffect transition="in" filter="fade">
                                      <p:cBhvr>
                                        <p:cTn id="47" dur="800" decel="100000"/>
                                        <p:tgtEl>
                                          <p:spTgt spid="52227">
                                            <p:txEl>
                                              <p:pRg st="3" end="3"/>
                                            </p:txEl>
                                          </p:spTgt>
                                        </p:tgtEl>
                                      </p:cBhvr>
                                    </p:animEffect>
                                    <p:anim calcmode="lin" valueType="num">
                                      <p:cBhvr>
                                        <p:cTn id="48" dur="800" decel="100000" fill="hold"/>
                                        <p:tgtEl>
                                          <p:spTgt spid="52227">
                                            <p:txEl>
                                              <p:pRg st="3" end="3"/>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52227">
                                            <p:txEl>
                                              <p:pRg st="3" end="3"/>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52227">
                                            <p:txEl>
                                              <p:pRg st="3" end="3"/>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52227">
                                            <p:txEl>
                                              <p:pRg st="3" end="3"/>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5222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52227">
                                            <p:txEl>
                                              <p:pRg st="4" end="4"/>
                                            </p:txEl>
                                          </p:spTgt>
                                        </p:tgtEl>
                                        <p:attrNameLst>
                                          <p:attrName>style.visibility</p:attrName>
                                        </p:attrNameLst>
                                      </p:cBhvr>
                                      <p:to>
                                        <p:strVal val="visible"/>
                                      </p:to>
                                    </p:set>
                                    <p:animEffect transition="in" filter="fade">
                                      <p:cBhvr>
                                        <p:cTn id="57" dur="800" decel="100000"/>
                                        <p:tgtEl>
                                          <p:spTgt spid="52227">
                                            <p:txEl>
                                              <p:pRg st="4" end="4"/>
                                            </p:txEl>
                                          </p:spTgt>
                                        </p:tgtEl>
                                      </p:cBhvr>
                                    </p:animEffect>
                                    <p:anim calcmode="lin" valueType="num">
                                      <p:cBhvr>
                                        <p:cTn id="58" dur="800" decel="100000" fill="hold"/>
                                        <p:tgtEl>
                                          <p:spTgt spid="52227">
                                            <p:txEl>
                                              <p:pRg st="4" end="4"/>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52227">
                                            <p:txEl>
                                              <p:pRg st="4" end="4"/>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52227">
                                            <p:txEl>
                                              <p:pRg st="4" end="4"/>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52227">
                                            <p:txEl>
                                              <p:pRg st="4" end="4"/>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5222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52227">
                                            <p:txEl>
                                              <p:pRg st="5" end="5"/>
                                            </p:txEl>
                                          </p:spTgt>
                                        </p:tgtEl>
                                        <p:attrNameLst>
                                          <p:attrName>style.visibility</p:attrName>
                                        </p:attrNameLst>
                                      </p:cBhvr>
                                      <p:to>
                                        <p:strVal val="visible"/>
                                      </p:to>
                                    </p:set>
                                    <p:animEffect transition="in" filter="fade">
                                      <p:cBhvr>
                                        <p:cTn id="67" dur="800" decel="100000"/>
                                        <p:tgtEl>
                                          <p:spTgt spid="52227">
                                            <p:txEl>
                                              <p:pRg st="5" end="5"/>
                                            </p:txEl>
                                          </p:spTgt>
                                        </p:tgtEl>
                                      </p:cBhvr>
                                    </p:animEffect>
                                    <p:anim calcmode="lin" valueType="num">
                                      <p:cBhvr>
                                        <p:cTn id="68" dur="800" decel="100000" fill="hold"/>
                                        <p:tgtEl>
                                          <p:spTgt spid="52227">
                                            <p:txEl>
                                              <p:pRg st="5" end="5"/>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52227">
                                            <p:txEl>
                                              <p:pRg st="5" end="5"/>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52227">
                                            <p:txEl>
                                              <p:pRg st="5" end="5"/>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52227">
                                            <p:txEl>
                                              <p:pRg st="5" end="5"/>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5222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Grp="1" noChangeArrowheads="1"/>
          </p:cNvSpPr>
          <p:nvPr>
            <p:ph type="title"/>
          </p:nvPr>
        </p:nvSpPr>
        <p:spPr>
          <a:xfrm>
            <a:off x="4787900" y="692150"/>
            <a:ext cx="4356100" cy="1223963"/>
          </a:xfrm>
        </p:spPr>
        <p:txBody>
          <a:bodyPr/>
          <a:lstStyle/>
          <a:p>
            <a:pPr algn="ctr" eaLnBrk="1" hangingPunct="1"/>
            <a:r>
              <a:rPr lang="ru-RU" b="1" smtClean="0">
                <a:solidFill>
                  <a:srgbClr val="FF0000"/>
                </a:solidFill>
                <a:cs typeface="Trebuchet MS" pitchFamily="34" charset="0"/>
              </a:rPr>
              <a:t>БЕЛАЯ ВОДЯНАЯ ЛИЛИЯ</a:t>
            </a:r>
          </a:p>
        </p:txBody>
      </p:sp>
      <p:sp>
        <p:nvSpPr>
          <p:cNvPr id="72710" name="Rectangle 6"/>
          <p:cNvSpPr>
            <a:spLocks noGrp="1" noChangeArrowheads="1"/>
          </p:cNvSpPr>
          <p:nvPr>
            <p:ph idx="1"/>
          </p:nvPr>
        </p:nvSpPr>
        <p:spPr>
          <a:xfrm>
            <a:off x="152400" y="3644900"/>
            <a:ext cx="3987800" cy="3213100"/>
          </a:xfrm>
        </p:spPr>
        <p:txBody>
          <a:bodyPr rtlCol="0">
            <a:normAutofit/>
          </a:bodyPr>
          <a:lstStyle/>
          <a:p>
            <a:pPr eaLnBrk="1" fontAlgn="auto" hangingPunct="1">
              <a:lnSpc>
                <a:spcPct val="80000"/>
              </a:lnSpc>
              <a:buClr>
                <a:schemeClr val="tx1">
                  <a:lumMod val="75000"/>
                  <a:lumOff val="25000"/>
                </a:schemeClr>
              </a:buClr>
              <a:buFont typeface="Wingdings 2" charset="2"/>
              <a:buChar char=""/>
              <a:defRPr/>
            </a:pPr>
            <a:r>
              <a:rPr lang="ru-RU" dirty="0" smtClean="0">
                <a:solidFill>
                  <a:schemeClr val="accent6">
                    <a:lumMod val="50000"/>
                  </a:schemeClr>
                </a:solidFill>
              </a:rPr>
              <a:t>Редкое, красиво цветущее водное и околоводное растение. </a:t>
            </a:r>
          </a:p>
          <a:p>
            <a:pPr eaLnBrk="1" fontAlgn="auto" hangingPunct="1">
              <a:lnSpc>
                <a:spcPct val="80000"/>
              </a:lnSpc>
              <a:buClr>
                <a:schemeClr val="tx1">
                  <a:lumMod val="75000"/>
                  <a:lumOff val="25000"/>
                </a:schemeClr>
              </a:buClr>
              <a:buFont typeface="Wingdings 2" charset="2"/>
              <a:buChar char=""/>
              <a:defRPr/>
            </a:pPr>
            <a:r>
              <a:rPr lang="ru-RU" dirty="0" smtClean="0">
                <a:solidFill>
                  <a:schemeClr val="accent6">
                    <a:lumMod val="50000"/>
                  </a:schemeClr>
                </a:solidFill>
              </a:rPr>
              <a:t>Травянистый многолетник с толстым корневищем, запасающим питательные вещества. </a:t>
            </a:r>
          </a:p>
          <a:p>
            <a:pPr eaLnBrk="1" fontAlgn="auto" hangingPunct="1">
              <a:lnSpc>
                <a:spcPct val="80000"/>
              </a:lnSpc>
              <a:buClr>
                <a:schemeClr val="tx1">
                  <a:lumMod val="75000"/>
                  <a:lumOff val="25000"/>
                </a:schemeClr>
              </a:buClr>
              <a:buFont typeface="Wingdings 2" charset="2"/>
              <a:buChar char=""/>
              <a:defRPr/>
            </a:pPr>
            <a:r>
              <a:rPr lang="ru-RU" dirty="0" smtClean="0">
                <a:solidFill>
                  <a:schemeClr val="accent6">
                    <a:lumMod val="50000"/>
                  </a:schemeClr>
                </a:solidFill>
              </a:rPr>
              <a:t>Цветки до 30 см. в диаметре, душистые.</a:t>
            </a:r>
          </a:p>
        </p:txBody>
      </p:sp>
      <p:pic>
        <p:nvPicPr>
          <p:cNvPr id="10248" name="Picture 8" descr="лилия"/>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00562" y="3344863"/>
            <a:ext cx="4643437" cy="351313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249" name="Picture 9" descr="1154073_oooooooooooo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4460342" cy="334486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 calcmode="lin" valueType="num">
                                      <p:cBhvr>
                                        <p:cTn id="7" dur="500" fill="hold"/>
                                        <p:tgtEl>
                                          <p:spTgt spid="72709"/>
                                        </p:tgtEl>
                                        <p:attrNameLst>
                                          <p:attrName>ppt_w</p:attrName>
                                        </p:attrNameLst>
                                      </p:cBhvr>
                                      <p:tavLst>
                                        <p:tav tm="0">
                                          <p:val>
                                            <p:fltVal val="0"/>
                                          </p:val>
                                        </p:tav>
                                        <p:tav tm="100000">
                                          <p:val>
                                            <p:strVal val="#ppt_w"/>
                                          </p:val>
                                        </p:tav>
                                      </p:tavLst>
                                    </p:anim>
                                    <p:anim calcmode="lin" valueType="num">
                                      <p:cBhvr>
                                        <p:cTn id="8" dur="500" fill="hold"/>
                                        <p:tgtEl>
                                          <p:spTgt spid="72709"/>
                                        </p:tgtEl>
                                        <p:attrNameLst>
                                          <p:attrName>ppt_h</p:attrName>
                                        </p:attrNameLst>
                                      </p:cBhvr>
                                      <p:tavLst>
                                        <p:tav tm="0">
                                          <p:val>
                                            <p:fltVal val="0"/>
                                          </p:val>
                                        </p:tav>
                                        <p:tav tm="100000">
                                          <p:val>
                                            <p:strVal val="#ppt_h"/>
                                          </p:val>
                                        </p:tav>
                                      </p:tavLst>
                                    </p:anim>
                                    <p:animEffect transition="in" filter="fade">
                                      <p:cBhvr>
                                        <p:cTn id="9" dur="500"/>
                                        <p:tgtEl>
                                          <p:spTgt spid="7270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72710">
                                            <p:txEl>
                                              <p:pRg st="0" end="0"/>
                                            </p:txEl>
                                          </p:spTgt>
                                        </p:tgtEl>
                                        <p:attrNameLst>
                                          <p:attrName>style.visibility</p:attrName>
                                        </p:attrNameLst>
                                      </p:cBhvr>
                                      <p:to>
                                        <p:strVal val="visible"/>
                                      </p:to>
                                    </p:set>
                                    <p:animEffect transition="in" filter="slide(fromBottom)">
                                      <p:cBhvr>
                                        <p:cTn id="14" dur="500"/>
                                        <p:tgtEl>
                                          <p:spTgt spid="7271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2710">
                                            <p:txEl>
                                              <p:pRg st="1" end="1"/>
                                            </p:txEl>
                                          </p:spTgt>
                                        </p:tgtEl>
                                        <p:attrNameLst>
                                          <p:attrName>style.visibility</p:attrName>
                                        </p:attrNameLst>
                                      </p:cBhvr>
                                      <p:to>
                                        <p:strVal val="visible"/>
                                      </p:to>
                                    </p:set>
                                    <p:animEffect transition="in" filter="slide(fromBottom)">
                                      <p:cBhvr>
                                        <p:cTn id="19" dur="500"/>
                                        <p:tgtEl>
                                          <p:spTgt spid="7271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72710">
                                            <p:txEl>
                                              <p:pRg st="2" end="2"/>
                                            </p:txEl>
                                          </p:spTgt>
                                        </p:tgtEl>
                                        <p:attrNameLst>
                                          <p:attrName>style.visibility</p:attrName>
                                        </p:attrNameLst>
                                      </p:cBhvr>
                                      <p:to>
                                        <p:strVal val="visible"/>
                                      </p:to>
                                    </p:set>
                                    <p:animEffect transition="in" filter="slide(fromBottom)">
                                      <p:cBhvr>
                                        <p:cTn id="24" dur="500"/>
                                        <p:tgtEl>
                                          <p:spTgt spid="72710">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3" presetClass="entr" presetSubtype="16" fill="hold" nodeType="clickEffect">
                                  <p:stCondLst>
                                    <p:cond delay="0"/>
                                  </p:stCondLst>
                                  <p:childTnLst>
                                    <p:set>
                                      <p:cBhvr>
                                        <p:cTn id="28" dur="1" fill="hold">
                                          <p:stCondLst>
                                            <p:cond delay="0"/>
                                          </p:stCondLst>
                                        </p:cTn>
                                        <p:tgtEl>
                                          <p:spTgt spid="10249"/>
                                        </p:tgtEl>
                                        <p:attrNameLst>
                                          <p:attrName>style.visibility</p:attrName>
                                        </p:attrNameLst>
                                      </p:cBhvr>
                                      <p:to>
                                        <p:strVal val="visible"/>
                                      </p:to>
                                    </p:set>
                                    <p:animEffect transition="in" filter="plus(in)">
                                      <p:cBhvr>
                                        <p:cTn id="29" dur="2000"/>
                                        <p:tgtEl>
                                          <p:spTgt spid="1024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3" presetClass="entr" presetSubtype="16" fill="hold" nodeType="clickEffect">
                                  <p:stCondLst>
                                    <p:cond delay="0"/>
                                  </p:stCondLst>
                                  <p:childTnLst>
                                    <p:set>
                                      <p:cBhvr>
                                        <p:cTn id="33" dur="1" fill="hold">
                                          <p:stCondLst>
                                            <p:cond delay="0"/>
                                          </p:stCondLst>
                                        </p:cTn>
                                        <p:tgtEl>
                                          <p:spTgt spid="10248"/>
                                        </p:tgtEl>
                                        <p:attrNameLst>
                                          <p:attrName>style.visibility</p:attrName>
                                        </p:attrNameLst>
                                      </p:cBhvr>
                                      <p:to>
                                        <p:strVal val="visible"/>
                                      </p:to>
                                    </p:set>
                                    <p:animEffect transition="in" filter="plus(in)">
                                      <p:cBhvr>
                                        <p:cTn id="34"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P spid="72710"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0"/>
            <a:ext cx="8229600" cy="1384300"/>
          </a:xfrm>
        </p:spPr>
        <p:txBody>
          <a:bodyPr/>
          <a:lstStyle/>
          <a:p>
            <a:pPr algn="ctr" eaLnBrk="1" hangingPunct="1"/>
            <a:r>
              <a:rPr lang="ru-RU" sz="4000" b="1" smtClean="0">
                <a:solidFill>
                  <a:srgbClr val="FF0000"/>
                </a:solidFill>
                <a:cs typeface="Trebuchet MS" pitchFamily="34" charset="0"/>
              </a:rPr>
              <a:t>КАНДЫК СИБИРСКИЙ</a:t>
            </a:r>
          </a:p>
        </p:txBody>
      </p:sp>
      <p:pic>
        <p:nvPicPr>
          <p:cNvPr id="26629" name="Picture 5" descr="кандык сибирский"/>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1135063"/>
            <a:ext cx="8459788" cy="572293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6626"/>
                                        </p:tgtEl>
                                        <p:attrNameLst>
                                          <p:attrName>style.visibility</p:attrName>
                                        </p:attrNameLst>
                                      </p:cBhvr>
                                      <p:to>
                                        <p:strVal val="visible"/>
                                      </p:to>
                                    </p:set>
                                    <p:set>
                                      <p:cBhvr>
                                        <p:cTn id="7" dur="455" fill="hold">
                                          <p:stCondLst>
                                            <p:cond delay="0"/>
                                          </p:stCondLst>
                                        </p:cTn>
                                        <p:tgtEl>
                                          <p:spTgt spid="26626"/>
                                        </p:tgtEl>
                                        <p:attrNameLst>
                                          <p:attrName>style.rotation</p:attrName>
                                        </p:attrNameLst>
                                      </p:cBhvr>
                                      <p:to>
                                        <p:strVal val="-45.0"/>
                                      </p:to>
                                    </p:set>
                                    <p:anim calcmode="lin" valueType="num">
                                      <p:cBhvr>
                                        <p:cTn id="8" dur="455" fill="hold">
                                          <p:stCondLst>
                                            <p:cond delay="455"/>
                                          </p:stCondLst>
                                        </p:cTn>
                                        <p:tgtEl>
                                          <p:spTgt spid="2662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662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662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662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26629"/>
                                        </p:tgtEl>
                                        <p:attrNameLst>
                                          <p:attrName>style.visibility</p:attrName>
                                        </p:attrNameLst>
                                      </p:cBhvr>
                                      <p:to>
                                        <p:strVal val="visible"/>
                                      </p:to>
                                    </p:set>
                                    <p:animEffect transition="in" filter="diamond(in)">
                                      <p:cBhvr>
                                        <p:cTn id="16" dur="2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68313" y="549275"/>
            <a:ext cx="8229600" cy="5759450"/>
          </a:xfrm>
          <a:extLst/>
        </p:spPr>
        <p:txBody>
          <a:bodyPr rtlCol="0">
            <a:normAutofit fontScale="85000" lnSpcReduction="10000"/>
          </a:bodyPr>
          <a:lstStyle/>
          <a:p>
            <a:pPr algn="just" eaLnBrk="1" fontAlgn="auto" hangingPunct="1">
              <a:lnSpc>
                <a:spcPct val="160000"/>
              </a:lnSpc>
              <a:buClr>
                <a:schemeClr val="tx1">
                  <a:lumMod val="75000"/>
                  <a:lumOff val="25000"/>
                </a:schemeClr>
              </a:buClr>
              <a:buFontTx/>
              <a:buNone/>
              <a:defRPr/>
            </a:pPr>
            <a:r>
              <a:rPr lang="ru-RU" sz="2800" dirty="0" smtClean="0">
                <a:solidFill>
                  <a:srgbClr val="FFFF00"/>
                </a:solidFill>
              </a:rPr>
              <a:t>      </a:t>
            </a:r>
            <a:r>
              <a:rPr lang="ru-RU" sz="2400" dirty="0" smtClean="0">
                <a:solidFill>
                  <a:schemeClr val="accent6">
                    <a:lumMod val="50000"/>
                  </a:schemeClr>
                </a:solidFill>
              </a:rPr>
              <a:t>В зависимости от погодных условий и места обитания, </a:t>
            </a:r>
            <a:r>
              <a:rPr lang="ru-RU" sz="2400" dirty="0" err="1" smtClean="0">
                <a:solidFill>
                  <a:schemeClr val="accent6">
                    <a:lumMod val="50000"/>
                  </a:schemeClr>
                </a:solidFill>
              </a:rPr>
              <a:t>кандык</a:t>
            </a:r>
            <a:r>
              <a:rPr lang="ru-RU" sz="2400" dirty="0" smtClean="0">
                <a:solidFill>
                  <a:schemeClr val="accent6">
                    <a:lumMod val="50000"/>
                  </a:schemeClr>
                </a:solidFill>
              </a:rPr>
              <a:t> цветёт в течение 10-15 дней (начиная со второй декады апреля до середины мая). На солнечном месте </a:t>
            </a:r>
            <a:r>
              <a:rPr lang="ru-RU" sz="2400" dirty="0" err="1" smtClean="0">
                <a:solidFill>
                  <a:schemeClr val="accent6">
                    <a:lumMod val="50000"/>
                  </a:schemeClr>
                </a:solidFill>
              </a:rPr>
              <a:t>кандык</a:t>
            </a:r>
            <a:r>
              <a:rPr lang="ru-RU" sz="2400" dirty="0" smtClean="0">
                <a:solidFill>
                  <a:schemeClr val="accent6">
                    <a:lumMod val="50000"/>
                  </a:schemeClr>
                </a:solidFill>
              </a:rPr>
              <a:t> быстро отцветает, особенно в тёплую весну; при лёгком затенении время цветения наступает на неделю позже и длится дольше. Шесть долей околоцветника длиной 7 см и шириной до 2 см обычно лилово-розовые, но могут быть ярче или бледнее, вплоть до белых. Ближе к основанию околоцветник белый, жёлтый, зеленовато-жёлтый; иногда покрыт мелкими точками, чёрточками красноватого или бурого цвета. По форме околоцветник </a:t>
            </a:r>
            <a:r>
              <a:rPr lang="ru-RU" sz="2400" dirty="0" err="1" smtClean="0">
                <a:solidFill>
                  <a:schemeClr val="accent6">
                    <a:lumMod val="50000"/>
                  </a:schemeClr>
                </a:solidFill>
              </a:rPr>
              <a:t>кандыка</a:t>
            </a:r>
            <a:r>
              <a:rPr lang="ru-RU" sz="2400" dirty="0" smtClean="0">
                <a:solidFill>
                  <a:schemeClr val="accent6">
                    <a:lumMod val="50000"/>
                  </a:schemeClr>
                </a:solidFill>
              </a:rPr>
              <a:t> сибирского напоминает цикламен персидский.</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 calcmode="lin" valueType="num">
                                      <p:cBhvr>
                                        <p:cTn id="7" dur="1000" fill="hold"/>
                                        <p:tgtEl>
                                          <p:spTgt spid="27651">
                                            <p:bg/>
                                          </p:spTgt>
                                        </p:tgtEl>
                                        <p:attrNameLst>
                                          <p:attrName>ppt_x</p:attrName>
                                        </p:attrNameLst>
                                      </p:cBhvr>
                                      <p:tavLst>
                                        <p:tav tm="0">
                                          <p:val>
                                            <p:strVal val="#ppt_x-.2"/>
                                          </p:val>
                                        </p:tav>
                                        <p:tav tm="100000">
                                          <p:val>
                                            <p:strVal val="#ppt_x"/>
                                          </p:val>
                                        </p:tav>
                                      </p:tavLst>
                                    </p:anim>
                                    <p:anim calcmode="lin" valueType="num">
                                      <p:cBhvr>
                                        <p:cTn id="8" dur="1000" fill="hold"/>
                                        <p:tgtEl>
                                          <p:spTgt spid="27651">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1">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 calcmode="lin" valueType="num">
                                      <p:cBhvr>
                                        <p:cTn id="14" dur="1000" fill="hold"/>
                                        <p:tgtEl>
                                          <p:spTgt spid="27651">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76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TC102455596[[fn=Весна]]</Template>
  <TotalTime>799</TotalTime>
  <Words>1797</Words>
  <Application>Microsoft Office PowerPoint</Application>
  <PresentationFormat>Экран (4:3)</PresentationFormat>
  <Paragraphs>76</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Spring</vt:lpstr>
      <vt:lpstr>Презентация PowerPoint</vt:lpstr>
      <vt:lpstr>Презентация PowerPoint</vt:lpstr>
      <vt:lpstr>Презентация PowerPoint</vt:lpstr>
      <vt:lpstr>КАСАТИК (ирис)</vt:lpstr>
      <vt:lpstr>ЛИЛИЯ КАРЛИКОВАЯ</vt:lpstr>
      <vt:lpstr>Презентация PowerPoint</vt:lpstr>
      <vt:lpstr>БЕЛАЯ ВОДЯНАЯ ЛИЛИЯ</vt:lpstr>
      <vt:lpstr>КАНДЫК СИБИРСКИЙ</vt:lpstr>
      <vt:lpstr>Презентация PowerPoint</vt:lpstr>
      <vt:lpstr>ВЕНЕРИН БАШМАЧОК</vt:lpstr>
      <vt:lpstr>Презентация PowerPoint</vt:lpstr>
      <vt:lpstr>ЗАПОМНИ!    Находясь в природе, нельзя срывать растения для букетов. Букеты можно составлять только из тех , растений , которые выращены человеком.        Бывает , что люди даже не срывая растений , губят их. Причина этого – вытаптывание. Идет человек по лесу и не замечает , как у него под ногами ломаются , втаптываются в землю хрупкие травы. В нашей стране проводится большая работа по охране растений. Редкие растения запрещено собирать. Под особой защитой они находятся в заповедниках. Много редких растений со всего мира выращивают в ботанических садах. Конечно охранять надо не только редкие, но и другие , даже обычные виды растений.         Каждый должен выполнять правила поведения в природе , больше сажать растений в городах и сёлах. Нельзя забывать о том, что в природе всё взаимосвязано. Поэтому охране растений помогает борьба с загрязнением воздуха и воды, охрана птиц, животных. В руках человека красота и богатство родной земли.  ПОМНИ ОБ ЭТОМ!</vt:lpstr>
      <vt:lpstr>Многие животные, которые раньше встречались часто, сейчас стали редкими. Сведения о них внесены в особые Красные книги, которые созданы во многих странах мира. Этим живым существам угрожает огромная опасность - они могут навсегда исчезнуть с лица Земли.</vt:lpstr>
      <vt:lpstr>КОТ МАНУЛ</vt:lpstr>
      <vt:lpstr>Презентация PowerPoint</vt:lpstr>
      <vt:lpstr>СНЕЖНЫЙ БАРС (ИРБИС)</vt:lpstr>
      <vt:lpstr>Презентация PowerPoint</vt:lpstr>
      <vt:lpstr>ЛЕСНОЙ СЕВЕРНЫЙ ОЛЕНЬ</vt:lpstr>
      <vt:lpstr>Презентация PowerPoint</vt:lpstr>
      <vt:lpstr>ДЗЕРЕН</vt:lpstr>
      <vt:lpstr>Презентация PowerPoint</vt:lpstr>
      <vt:lpstr>ВЫДРА</vt:lpstr>
      <vt:lpstr>Презентация PowerPoint</vt:lpstr>
      <vt:lpstr>КАМЕННАЯ КУНИЦА</vt:lpstr>
      <vt:lpstr>Презентация PowerPoint</vt:lpstr>
      <vt:lpstr>КРАСНЫЙ ВОЛК</vt:lpstr>
      <vt:lpstr>Презентация PowerPoint</vt:lpstr>
      <vt:lpstr>ТАРБАГАН</vt:lpstr>
      <vt:lpstr>Презентация PowerPoint</vt:lpstr>
      <vt:lpstr>КУДРЯВЫЙ ПЕЛИКАН</vt:lpstr>
      <vt:lpstr>Презентация PowerPoint</vt:lpstr>
      <vt:lpstr>БОЛЬШАЯ БЕЛАЯ ЦАПЛЯ</vt:lpstr>
      <vt:lpstr>Презентация PowerPoint</vt:lpstr>
      <vt:lpstr>ЧЁРНЫЙ АИСТ</vt:lpstr>
      <vt:lpstr>Презентация PowerPoint</vt:lpstr>
      <vt:lpstr>ФИЛИН</vt:lpstr>
      <vt:lpstr>Презентация PowerPoint</vt:lpstr>
      <vt:lpstr>ТАЙМЕНЬ</vt:lpstr>
      <vt:lpstr>Презентация PowerPoint</vt:lpstr>
      <vt:lpstr>ХАРИУС</vt:lpstr>
      <vt:lpstr>Презентация PowerPoint</vt:lpstr>
      <vt:lpstr>Презентация PowerPoint</vt:lpstr>
    </vt:vector>
  </TitlesOfParts>
  <Company>SamForum.ws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marina</cp:lastModifiedBy>
  <cp:revision>63</cp:revision>
  <dcterms:created xsi:type="dcterms:W3CDTF">2008-08-30T02:19:19Z</dcterms:created>
  <dcterms:modified xsi:type="dcterms:W3CDTF">2020-05-04T11:20:33Z</dcterms:modified>
</cp:coreProperties>
</file>